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x="18288000" cy="10287000"/>
  <p:notesSz cx="6858000" cy="9144000"/>
  <p:embeddedFontLst>
    <p:embeddedFont>
      <p:font typeface="Arial Bold" charset="1" panose="020B0802020202020204"/>
      <p:regular r:id="rId37"/>
    </p:embeddedFont>
    <p:embeddedFont>
      <p:font typeface="Daydream" charset="1" panose="00000000000000000000"/>
      <p:regular r:id="rId38"/>
    </p:embeddedFont>
    <p:embeddedFont>
      <p:font typeface="Old Standard Bold" charset="1" panose="02040503050505020303"/>
      <p:regular r:id="rId39"/>
    </p:embeddedFont>
    <p:embeddedFont>
      <p:font typeface="Arial" charset="1" panose="020B0502020202020204"/>
      <p:regular r:id="rId40"/>
    </p:embeddedFont>
    <p:embeddedFont>
      <p:font typeface="Questrial" charset="1" panose="02000000000000000000"/>
      <p:regular r:id="rId41"/>
    </p:embeddedFont>
    <p:embeddedFont>
      <p:font typeface="Arial Bold Italics" charset="1" panose="020B0802020202090204"/>
      <p:regular r:id="rId42"/>
    </p:embeddedFont>
    <p:embeddedFont>
      <p:font typeface="Arial Italics" charset="1" panose="020B0502020202090204"/>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media/image25.png" Type="http://schemas.openxmlformats.org/officeDocument/2006/relationships/image"/><Relationship Id="rId3" Target="../media/image26.png" Type="http://schemas.openxmlformats.org/officeDocument/2006/relationships/image"/><Relationship Id="rId4" Target="../media/image27.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svg" Type="http://schemas.openxmlformats.org/officeDocument/2006/relationships/image"/><Relationship Id="rId11" Target="../media/image12.png" Type="http://schemas.openxmlformats.org/officeDocument/2006/relationships/image"/><Relationship Id="rId12" Target="../media/image13.svg" Type="http://schemas.openxmlformats.org/officeDocument/2006/relationships/image"/><Relationship Id="rId2" Target="../media/image28.pn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10.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svg" Type="http://schemas.openxmlformats.org/officeDocument/2006/relationships/image"/><Relationship Id="rId11" Target="../media/image12.png" Type="http://schemas.openxmlformats.org/officeDocument/2006/relationships/image"/><Relationship Id="rId12" Target="../media/image13.svg" Type="http://schemas.openxmlformats.org/officeDocument/2006/relationships/image"/><Relationship Id="rId2" Target="../media/image29.pn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10.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svg" Type="http://schemas.openxmlformats.org/officeDocument/2006/relationships/image"/><Relationship Id="rId11" Target="../media/image12.png" Type="http://schemas.openxmlformats.org/officeDocument/2006/relationships/image"/><Relationship Id="rId12" Target="../media/image13.svg" Type="http://schemas.openxmlformats.org/officeDocument/2006/relationships/image"/><Relationship Id="rId2" Target="../media/image30.pn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10.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png" Type="http://schemas.openxmlformats.org/officeDocument/2006/relationships/image"/><Relationship Id="rId11" Target="../media/image7.svg" Type="http://schemas.openxmlformats.org/officeDocument/2006/relationships/image"/><Relationship Id="rId12" Target="../media/image8.png" Type="http://schemas.openxmlformats.org/officeDocument/2006/relationships/image"/><Relationship Id="rId13" Target="../media/image9.svg" Type="http://schemas.openxmlformats.org/officeDocument/2006/relationships/image"/><Relationship Id="rId14" Target="../media/image10.png" Type="http://schemas.openxmlformats.org/officeDocument/2006/relationships/image"/><Relationship Id="rId15" Target="../media/image11.svg" Type="http://schemas.openxmlformats.org/officeDocument/2006/relationships/image"/><Relationship Id="rId16" Target="../media/image12.png" Type="http://schemas.openxmlformats.org/officeDocument/2006/relationships/image"/><Relationship Id="rId17" Target="../media/image13.svg" Type="http://schemas.openxmlformats.org/officeDocument/2006/relationships/image"/><Relationship Id="rId2" Target="../media/image14.png" Type="http://schemas.openxmlformats.org/officeDocument/2006/relationships/image"/><Relationship Id="rId3" Target="../media/image15.svg" Type="http://schemas.openxmlformats.org/officeDocument/2006/relationships/image"/><Relationship Id="rId4" Target="../media/image16.png" Type="http://schemas.openxmlformats.org/officeDocument/2006/relationships/image"/><Relationship Id="rId5" Target="../media/image17.png" Type="http://schemas.openxmlformats.org/officeDocument/2006/relationships/image"/><Relationship Id="rId6" Target="../media/image18.png" Type="http://schemas.openxmlformats.org/officeDocument/2006/relationships/image"/><Relationship Id="rId7" Target="../media/image19.svg" Type="http://schemas.openxmlformats.org/officeDocument/2006/relationships/image"/><Relationship Id="rId8" Target="../media/image4.png" Type="http://schemas.openxmlformats.org/officeDocument/2006/relationships/image"/><Relationship Id="rId9" Target="../media/image5.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31.png" Type="http://schemas.openxmlformats.org/officeDocument/2006/relationships/image"/><Relationship Id="rId3" Target="../media/image32.pn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svg" Type="http://schemas.openxmlformats.org/officeDocument/2006/relationships/image"/><Relationship Id="rId11" Target="../media/image12.png" Type="http://schemas.openxmlformats.org/officeDocument/2006/relationships/image"/><Relationship Id="rId12" Target="../media/image13.svg" Type="http://schemas.openxmlformats.org/officeDocument/2006/relationships/image"/><Relationship Id="rId2" Target="../media/image23.pn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10.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svg" Type="http://schemas.openxmlformats.org/officeDocument/2006/relationships/image"/><Relationship Id="rId11" Target="../media/image12.png" Type="http://schemas.openxmlformats.org/officeDocument/2006/relationships/image"/><Relationship Id="rId12" Target="../media/image13.svg" Type="http://schemas.openxmlformats.org/officeDocument/2006/relationships/image"/><Relationship Id="rId2" Target="../media/image24.pn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10.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5" id="5"/>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b="true" sz="9000" spc="405">
                <a:solidFill>
                  <a:srgbClr val="004AAD"/>
                </a:solidFill>
                <a:latin typeface="Arial Bold"/>
                <a:ea typeface="Arial Bold"/>
                <a:cs typeface="Arial Bold"/>
                <a:sym typeface="Arial Bold"/>
              </a:rPr>
              <a:t>LIFE IN FASCIST ITALY</a:t>
            </a:r>
          </a:p>
        </p:txBody>
      </p:sp>
      <p:sp>
        <p:nvSpPr>
          <p:cNvPr name="TextBox 6" id="6"/>
          <p:cNvSpPr txBox="true"/>
          <p:nvPr/>
        </p:nvSpPr>
        <p:spPr>
          <a:xfrm rot="0">
            <a:off x="612142" y="3737782"/>
            <a:ext cx="17584398" cy="1343025"/>
          </a:xfrm>
          <a:prstGeom prst="rect">
            <a:avLst/>
          </a:prstGeom>
        </p:spPr>
        <p:txBody>
          <a:bodyPr anchor="t" rtlCol="false" tIns="0" lIns="0" bIns="0" rIns="0">
            <a:spAutoFit/>
          </a:bodyPr>
          <a:lstStyle/>
          <a:p>
            <a:pPr algn="ctr">
              <a:lnSpc>
                <a:spcPts val="10349"/>
              </a:lnSpc>
            </a:pPr>
            <a:r>
              <a:rPr lang="en-US" sz="9000" spc="2700">
                <a:solidFill>
                  <a:srgbClr val="FFFFFF"/>
                </a:solidFill>
                <a:latin typeface="Daydream"/>
                <a:ea typeface="Daydream"/>
                <a:cs typeface="Daydream"/>
                <a:sym typeface="Daydream"/>
              </a:rPr>
              <a:t>life in fascist italy</a:t>
            </a:r>
          </a:p>
        </p:txBody>
      </p:sp>
      <p:sp>
        <p:nvSpPr>
          <p:cNvPr name="TextBox 7" id="7"/>
          <p:cNvSpPr txBox="true"/>
          <p:nvPr/>
        </p:nvSpPr>
        <p:spPr>
          <a:xfrm rot="0">
            <a:off x="15003668" y="-14772"/>
            <a:ext cx="2838854"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23</a:t>
            </a:r>
          </a:p>
        </p:txBody>
      </p:sp>
      <p:sp>
        <p:nvSpPr>
          <p:cNvPr name="TextBox 8" id="8"/>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1921-1939</a:t>
            </a:r>
          </a:p>
        </p:txBody>
      </p:sp>
      <p:grpSp>
        <p:nvGrpSpPr>
          <p:cNvPr name="Group 9" id="9"/>
          <p:cNvGrpSpPr/>
          <p:nvPr/>
        </p:nvGrpSpPr>
        <p:grpSpPr>
          <a:xfrm rot="0">
            <a:off x="12732649" y="9756776"/>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Twenty-Three: Life in Fascist Italy</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23.1</a:t>
            </a:r>
          </a:p>
        </p:txBody>
      </p:sp>
      <p:sp>
        <p:nvSpPr>
          <p:cNvPr name="TextBox 8" id="8"/>
          <p:cNvSpPr txBox="true"/>
          <p:nvPr/>
        </p:nvSpPr>
        <p:spPr>
          <a:xfrm rot="0">
            <a:off x="1028700" y="1819275"/>
            <a:ext cx="15609955" cy="16478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ea typeface="Arial"/>
                <a:cs typeface="Arial"/>
                <a:sym typeface="Arial"/>
              </a:rPr>
              <a:t>Explain the following terms: </a:t>
            </a:r>
            <a:r>
              <a:rPr lang="en-US" b="true" sz="3000">
                <a:solidFill>
                  <a:srgbClr val="0DA33B"/>
                </a:solidFill>
                <a:latin typeface="Arial Bold"/>
                <a:ea typeface="Arial Bold"/>
                <a:cs typeface="Arial Bold"/>
                <a:sym typeface="Arial Bold"/>
              </a:rPr>
              <a:t>fascism</a:t>
            </a:r>
            <a:r>
              <a:rPr lang="en-US" sz="3000">
                <a:solidFill>
                  <a:srgbClr val="0DA33B"/>
                </a:solidFill>
                <a:latin typeface="Arial"/>
                <a:ea typeface="Arial"/>
                <a:cs typeface="Arial"/>
                <a:sym typeface="Arial"/>
              </a:rPr>
              <a:t>; </a:t>
            </a:r>
            <a:r>
              <a:rPr lang="en-US" b="true" sz="3000">
                <a:solidFill>
                  <a:srgbClr val="0DA33B"/>
                </a:solidFill>
                <a:latin typeface="Arial Bold"/>
                <a:ea typeface="Arial Bold"/>
                <a:cs typeface="Arial Bold"/>
                <a:sym typeface="Arial Bold"/>
              </a:rPr>
              <a:t>Blackshirts</a:t>
            </a:r>
            <a:r>
              <a:rPr lang="en-US" sz="3000">
                <a:solidFill>
                  <a:srgbClr val="0DA33B"/>
                </a:solidFill>
                <a:latin typeface="Arial"/>
                <a:ea typeface="Arial"/>
                <a:cs typeface="Arial"/>
                <a:sym typeface="Arial"/>
              </a:rPr>
              <a:t>; </a:t>
            </a:r>
            <a:r>
              <a:rPr lang="en-US" b="true" sz="3000">
                <a:solidFill>
                  <a:srgbClr val="0DA33B"/>
                </a:solidFill>
                <a:latin typeface="Arial Bold"/>
                <a:ea typeface="Arial Bold"/>
                <a:cs typeface="Arial Bold"/>
                <a:sym typeface="Arial Bold"/>
              </a:rPr>
              <a:t>corporatism</a:t>
            </a:r>
            <a:r>
              <a:rPr lang="en-US" sz="3000">
                <a:solidFill>
                  <a:srgbClr val="0DA33B"/>
                </a:solidFill>
                <a:latin typeface="Arial"/>
                <a:ea typeface="Arial"/>
                <a:cs typeface="Arial"/>
                <a:sym typeface="Arial"/>
              </a:rPr>
              <a:t>.</a:t>
            </a:r>
          </a:p>
          <a:p>
            <a:pPr algn="l" marL="647702" indent="-323851" lvl="1">
              <a:lnSpc>
                <a:spcPts val="4200"/>
              </a:lnSpc>
              <a:buAutoNum type="arabicPeriod" startAt="1"/>
            </a:pPr>
            <a:r>
              <a:rPr lang="en-US" sz="3000">
                <a:solidFill>
                  <a:srgbClr val="0DA33B"/>
                </a:solidFill>
                <a:latin typeface="Arial"/>
                <a:ea typeface="Arial"/>
                <a:cs typeface="Arial"/>
                <a:sym typeface="Arial"/>
              </a:rPr>
              <a:t>Who was (a) </a:t>
            </a:r>
            <a:r>
              <a:rPr lang="en-US" b="true" sz="3000">
                <a:solidFill>
                  <a:srgbClr val="0DA33B"/>
                </a:solidFill>
                <a:latin typeface="Arial Bold"/>
                <a:ea typeface="Arial Bold"/>
                <a:cs typeface="Arial Bold"/>
                <a:sym typeface="Arial Bold"/>
              </a:rPr>
              <a:t>King Victor Emmanuel III</a:t>
            </a:r>
            <a:r>
              <a:rPr lang="en-US" sz="3000">
                <a:solidFill>
                  <a:srgbClr val="0DA33B"/>
                </a:solidFill>
                <a:latin typeface="Arial"/>
                <a:ea typeface="Arial"/>
                <a:cs typeface="Arial"/>
                <a:sym typeface="Arial"/>
              </a:rPr>
              <a:t>; (b) </a:t>
            </a:r>
            <a:r>
              <a:rPr lang="en-US" b="true" sz="3000">
                <a:solidFill>
                  <a:srgbClr val="0DA33B"/>
                </a:solidFill>
                <a:latin typeface="Arial Bold"/>
                <a:ea typeface="Arial Bold"/>
                <a:cs typeface="Arial Bold"/>
                <a:sym typeface="Arial Bold"/>
              </a:rPr>
              <a:t>Benito Mussolini</a:t>
            </a:r>
            <a:r>
              <a:rPr lang="en-US" sz="3000">
                <a:solidFill>
                  <a:srgbClr val="0DA33B"/>
                </a:solidFill>
                <a:latin typeface="Arial"/>
                <a:ea typeface="Arial"/>
                <a:cs typeface="Arial"/>
                <a:sym typeface="Arial"/>
              </a:rPr>
              <a:t>?</a:t>
            </a:r>
          </a:p>
          <a:p>
            <a:pPr algn="l" marL="647702" indent="-323851" lvl="1">
              <a:lnSpc>
                <a:spcPts val="4200"/>
              </a:lnSpc>
              <a:buAutoNum type="arabicPeriod" startAt="1"/>
            </a:pPr>
            <a:r>
              <a:rPr lang="en-US" sz="3000">
                <a:solidFill>
                  <a:srgbClr val="0DA33B"/>
                </a:solidFill>
                <a:latin typeface="Arial"/>
                <a:ea typeface="Arial"/>
                <a:cs typeface="Arial"/>
                <a:sym typeface="Arial"/>
              </a:rPr>
              <a:t>How did Mussolini rise to power in 1922?</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Twenty-Three: Life in Fascist Italy</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23.1</a:t>
            </a:r>
          </a:p>
        </p:txBody>
      </p:sp>
      <p:sp>
        <p:nvSpPr>
          <p:cNvPr name="TextBox 8" id="8"/>
          <p:cNvSpPr txBox="true"/>
          <p:nvPr/>
        </p:nvSpPr>
        <p:spPr>
          <a:xfrm rot="0">
            <a:off x="1028700" y="1819275"/>
            <a:ext cx="15609955" cy="48482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0000"/>
                </a:solidFill>
                <a:latin typeface="Arial"/>
                <a:ea typeface="Arial"/>
                <a:cs typeface="Arial"/>
                <a:sym typeface="Arial"/>
              </a:rPr>
              <a:t>Fascism is: a form of right wing, one party government ruled by a dictator.</a:t>
            </a:r>
          </a:p>
          <a:p>
            <a:pPr algn="l" marL="1295403" indent="-431801" lvl="2">
              <a:lnSpc>
                <a:spcPts val="4200"/>
              </a:lnSpc>
              <a:buAutoNum type="alphaLcPeriod" startAt="1"/>
            </a:pPr>
            <a:r>
              <a:rPr lang="en-US" sz="3000">
                <a:solidFill>
                  <a:srgbClr val="000000"/>
                </a:solidFill>
                <a:latin typeface="Arial"/>
                <a:ea typeface="Arial"/>
                <a:cs typeface="Arial"/>
                <a:sym typeface="Arial"/>
              </a:rPr>
              <a:t>Blackshirts were Mussolini’s private paramilitary army.</a:t>
            </a:r>
          </a:p>
          <a:p>
            <a:pPr algn="l" marL="1295403" indent="-431801" lvl="2">
              <a:lnSpc>
                <a:spcPts val="4200"/>
              </a:lnSpc>
              <a:buAutoNum type="alphaLcPeriod" startAt="1"/>
            </a:pPr>
            <a:r>
              <a:rPr lang="en-US" sz="3000">
                <a:solidFill>
                  <a:srgbClr val="000000"/>
                </a:solidFill>
                <a:latin typeface="Arial"/>
                <a:ea typeface="Arial"/>
                <a:cs typeface="Arial"/>
                <a:sym typeface="Arial"/>
              </a:rPr>
              <a:t>Corporatism is the 22 “departments” set up to run the state.</a:t>
            </a:r>
          </a:p>
          <a:p>
            <a:pPr algn="l" marL="647702" indent="-323851" lvl="1">
              <a:lnSpc>
                <a:spcPts val="4200"/>
              </a:lnSpc>
              <a:buAutoNum type="arabicPeriod" startAt="1"/>
            </a:pPr>
            <a:r>
              <a:rPr lang="en-US" sz="3000">
                <a:solidFill>
                  <a:srgbClr val="000000"/>
                </a:solidFill>
                <a:latin typeface="Arial"/>
                <a:ea typeface="Arial"/>
                <a:cs typeface="Arial"/>
                <a:sym typeface="Arial"/>
              </a:rPr>
              <a:t>(a) </a:t>
            </a:r>
            <a:r>
              <a:rPr lang="en-US" b="true" sz="3000">
                <a:solidFill>
                  <a:srgbClr val="000000"/>
                </a:solidFill>
                <a:latin typeface="Arial Bold"/>
                <a:ea typeface="Arial Bold"/>
                <a:cs typeface="Arial Bold"/>
                <a:sym typeface="Arial Bold"/>
              </a:rPr>
              <a:t>King Victor Emmanuel III was the King of Italy</a:t>
            </a:r>
          </a:p>
          <a:p>
            <a:pPr algn="l" marL="647702" indent="-323851" lvl="1">
              <a:lnSpc>
                <a:spcPts val="4200"/>
              </a:lnSpc>
              <a:buAutoNum type="arabicPeriod" startAt="1"/>
            </a:pPr>
            <a:r>
              <a:rPr lang="en-US" sz="3000">
                <a:solidFill>
                  <a:srgbClr val="000000"/>
                </a:solidFill>
                <a:latin typeface="Arial"/>
                <a:ea typeface="Arial"/>
                <a:cs typeface="Arial"/>
                <a:sym typeface="Arial"/>
              </a:rPr>
              <a:t>(b) </a:t>
            </a:r>
            <a:r>
              <a:rPr lang="en-US" b="true" sz="3000">
                <a:solidFill>
                  <a:srgbClr val="000000"/>
                </a:solidFill>
                <a:latin typeface="Arial Bold"/>
                <a:ea typeface="Arial Bold"/>
                <a:cs typeface="Arial Bold"/>
                <a:sym typeface="Arial Bold"/>
              </a:rPr>
              <a:t>Benito Mussolini was the leader of the Fascist Party and the youngest ever Prime Minister of Italy.</a:t>
            </a:r>
          </a:p>
          <a:p>
            <a:pPr algn="l" marL="647702" indent="-323851" lvl="1">
              <a:lnSpc>
                <a:spcPts val="4200"/>
              </a:lnSpc>
              <a:buAutoNum type="arabicPeriod" startAt="1"/>
            </a:pPr>
            <a:r>
              <a:rPr lang="en-US" sz="3000">
                <a:solidFill>
                  <a:srgbClr val="000000"/>
                </a:solidFill>
                <a:latin typeface="Arial"/>
                <a:ea typeface="Arial"/>
                <a:cs typeface="Arial"/>
                <a:sym typeface="Arial"/>
              </a:rPr>
              <a:t>Mussolini rose to power in 1922 following the March on Rome when King Victor Emmanuel III decided to allow him to set up a government after 5 failed governments and the Fascist Party’s popularity.</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427722"/>
            <a:ext cx="18288000" cy="1612901"/>
          </a:xfrm>
          <a:prstGeom prst="rect">
            <a:avLst/>
          </a:prstGeom>
        </p:spPr>
        <p:txBody>
          <a:bodyPr anchor="t" rtlCol="false" tIns="0" lIns="0" bIns="0" rIns="0">
            <a:spAutoFit/>
          </a:bodyPr>
          <a:lstStyle/>
          <a:p>
            <a:pPr algn="ctr">
              <a:lnSpc>
                <a:spcPts val="11899"/>
              </a:lnSpc>
            </a:pPr>
            <a:r>
              <a:rPr lang="en-US" b="true" sz="8499" spc="382">
                <a:solidFill>
                  <a:srgbClr val="004AAD"/>
                </a:solidFill>
                <a:latin typeface="Arial Bold"/>
                <a:ea typeface="Arial Bold"/>
                <a:cs typeface="Arial Bold"/>
                <a:sym typeface="Arial Bold"/>
              </a:rPr>
              <a:t>23.2: LIFE UNDER MUSSOLINI</a:t>
            </a:r>
          </a:p>
        </p:txBody>
      </p:sp>
      <p:sp>
        <p:nvSpPr>
          <p:cNvPr name="TextBox 5" id="5"/>
          <p:cNvSpPr txBox="true"/>
          <p:nvPr/>
        </p:nvSpPr>
        <p:spPr>
          <a:xfrm rot="0">
            <a:off x="351801" y="3808722"/>
            <a:ext cx="17584398" cy="1193800"/>
          </a:xfrm>
          <a:prstGeom prst="rect">
            <a:avLst/>
          </a:prstGeom>
        </p:spPr>
        <p:txBody>
          <a:bodyPr anchor="t" rtlCol="false" tIns="0" lIns="0" bIns="0" rIns="0">
            <a:spAutoFit/>
          </a:bodyPr>
          <a:lstStyle/>
          <a:p>
            <a:pPr algn="ctr">
              <a:lnSpc>
                <a:spcPts val="9200"/>
              </a:lnSpc>
            </a:pPr>
            <a:r>
              <a:rPr lang="en-US" sz="8000" spc="2400">
                <a:solidFill>
                  <a:srgbClr val="FFFFFF"/>
                </a:solidFill>
                <a:latin typeface="Daydream"/>
                <a:ea typeface="Daydream"/>
                <a:cs typeface="Daydream"/>
                <a:sym typeface="Daydream"/>
              </a:rPr>
              <a:t>23.2: life under mussolini</a:t>
            </a:r>
          </a:p>
        </p:txBody>
      </p:sp>
      <p:sp>
        <p:nvSpPr>
          <p:cNvPr name="TextBox 6" id="6"/>
          <p:cNvSpPr txBox="true"/>
          <p:nvPr/>
        </p:nvSpPr>
        <p:spPr>
          <a:xfrm rot="0">
            <a:off x="15535564" y="-14772"/>
            <a:ext cx="2306958"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23</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1921-1939</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Life Under Mussolini</a:t>
            </a:r>
          </a:p>
        </p:txBody>
      </p:sp>
      <p:sp>
        <p:nvSpPr>
          <p:cNvPr name="TextBox 7" id="7"/>
          <p:cNvSpPr txBox="true"/>
          <p:nvPr/>
        </p:nvSpPr>
        <p:spPr>
          <a:xfrm rot="0">
            <a:off x="1028700" y="2120899"/>
            <a:ext cx="15609955"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Mussolini, known as "</a:t>
            </a:r>
            <a:r>
              <a:rPr lang="en-US" sz="3000" b="true">
                <a:solidFill>
                  <a:srgbClr val="000000"/>
                </a:solidFill>
                <a:latin typeface="Arial Bold"/>
                <a:ea typeface="Arial Bold"/>
                <a:cs typeface="Arial Bold"/>
                <a:sym typeface="Arial Bold"/>
              </a:rPr>
              <a:t>Il Duce</a:t>
            </a:r>
            <a:r>
              <a:rPr lang="en-US" sz="3000">
                <a:solidFill>
                  <a:srgbClr val="000000"/>
                </a:solidFill>
                <a:latin typeface="Arial"/>
                <a:ea typeface="Arial"/>
                <a:cs typeface="Arial"/>
                <a:sym typeface="Arial"/>
              </a:rPr>
              <a:t>" (The Leader), implemented policies that strengthened the central government and suppressed opposition. The press was heavily </a:t>
            </a:r>
            <a:r>
              <a:rPr lang="en-US" sz="3000" b="true">
                <a:solidFill>
                  <a:srgbClr val="000000"/>
                </a:solidFill>
                <a:latin typeface="Arial Bold"/>
                <a:ea typeface="Arial Bold"/>
                <a:cs typeface="Arial Bold"/>
                <a:sym typeface="Arial Bold"/>
              </a:rPr>
              <a:t>censored</a:t>
            </a:r>
            <a:r>
              <a:rPr lang="en-US" sz="3000">
                <a:solidFill>
                  <a:srgbClr val="000000"/>
                </a:solidFill>
                <a:latin typeface="Arial"/>
                <a:ea typeface="Arial"/>
                <a:cs typeface="Arial"/>
                <a:sym typeface="Arial"/>
              </a:rPr>
              <a:t>, and political dissenters were imprisoned or sent to confinement in remote areas.</a:t>
            </a:r>
          </a:p>
          <a:p>
            <a:pPr algn="l">
              <a:lnSpc>
                <a:spcPts val="4200"/>
              </a:lnSpc>
            </a:pPr>
            <a:r>
              <a:rPr lang="en-US" sz="3000">
                <a:solidFill>
                  <a:srgbClr val="000000"/>
                </a:solidFill>
                <a:latin typeface="Arial"/>
                <a:ea typeface="Arial"/>
                <a:cs typeface="Arial"/>
                <a:sym typeface="Arial"/>
              </a:rPr>
              <a:t>Economic policies were designed around the idea of </a:t>
            </a:r>
            <a:r>
              <a:rPr lang="en-US" sz="3000" b="true">
                <a:solidFill>
                  <a:srgbClr val="000000"/>
                </a:solidFill>
                <a:latin typeface="Arial Bold"/>
                <a:ea typeface="Arial Bold"/>
                <a:cs typeface="Arial Bold"/>
                <a:sym typeface="Arial Bold"/>
              </a:rPr>
              <a:t>corporatism</a:t>
            </a:r>
            <a:r>
              <a:rPr lang="en-US" sz="3000">
                <a:solidFill>
                  <a:srgbClr val="000000"/>
                </a:solidFill>
                <a:latin typeface="Arial"/>
                <a:ea typeface="Arial"/>
                <a:cs typeface="Arial"/>
                <a:sym typeface="Arial"/>
              </a:rPr>
              <a:t>, where representatives from business, labor, and the Fascist Party collaborated to set industry policies, leaving no room for strikes or lockouts. This pseudo-cooperative method was meant to stabilize Italy’s economy and prevent class conflict, though, in reality, it gave the state and the capitalists more control over workers.</a:t>
            </a:r>
          </a:p>
          <a:p>
            <a:pPr algn="l">
              <a:lnSpc>
                <a:spcPts val="4200"/>
              </a:lnSpc>
            </a:pPr>
            <a:r>
              <a:rPr lang="en-US" sz="3000">
                <a:solidFill>
                  <a:srgbClr val="000000"/>
                </a:solidFill>
                <a:latin typeface="Arial"/>
                <a:ea typeface="Arial"/>
                <a:cs typeface="Arial"/>
                <a:sym typeface="Arial"/>
              </a:rPr>
              <a:t>Mussolini sought to create a new </a:t>
            </a:r>
            <a:r>
              <a:rPr lang="en-US" sz="3000" b="true">
                <a:solidFill>
                  <a:srgbClr val="000000"/>
                </a:solidFill>
                <a:latin typeface="Arial Bold"/>
                <a:ea typeface="Arial Bold"/>
                <a:cs typeface="Arial Bold"/>
                <a:sym typeface="Arial Bold"/>
              </a:rPr>
              <a:t>Roman Empire</a:t>
            </a:r>
            <a:r>
              <a:rPr lang="en-US" sz="3000">
                <a:solidFill>
                  <a:srgbClr val="000000"/>
                </a:solidFill>
                <a:latin typeface="Arial"/>
                <a:ea typeface="Arial"/>
                <a:cs typeface="Arial"/>
                <a:sym typeface="Arial"/>
              </a:rPr>
              <a:t>. This imperialistic ambition led Italy to invade and colonize regions in Africa, like Libya, and participate in international conflicts like the Spanish Civil War.</a:t>
            </a:r>
          </a:p>
          <a:p>
            <a:pPr algn="l">
              <a:lnSpc>
                <a:spcPts val="4200"/>
              </a:lnSpc>
            </a:pP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Twenty-Three: Life in Fascist Italy</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Economic Policies</a:t>
            </a:r>
          </a:p>
        </p:txBody>
      </p:sp>
      <p:sp>
        <p:nvSpPr>
          <p:cNvPr name="TextBox 7" id="7"/>
          <p:cNvSpPr txBox="true"/>
          <p:nvPr/>
        </p:nvSpPr>
        <p:spPr>
          <a:xfrm rot="0">
            <a:off x="1028700" y="2139949"/>
            <a:ext cx="15609955" cy="7051674"/>
          </a:xfrm>
          <a:prstGeom prst="rect">
            <a:avLst/>
          </a:prstGeom>
        </p:spPr>
        <p:txBody>
          <a:bodyPr anchor="t" rtlCol="false" tIns="0" lIns="0" bIns="0" rIns="0">
            <a:spAutoFit/>
          </a:bodyPr>
          <a:lstStyle/>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Corporate State</a:t>
            </a:r>
            <a:r>
              <a:rPr lang="en-US" sz="2500">
                <a:solidFill>
                  <a:srgbClr val="000000"/>
                </a:solidFill>
                <a:latin typeface="Arial"/>
                <a:ea typeface="Arial"/>
                <a:cs typeface="Arial"/>
                <a:sym typeface="Arial"/>
              </a:rPr>
              <a:t>: Mussolini aimed to create a corporate state, where the economy was organized by sectors (</a:t>
            </a:r>
            <a:r>
              <a:rPr lang="en-US" b="true" sz="2500">
                <a:solidFill>
                  <a:srgbClr val="000000"/>
                </a:solidFill>
                <a:latin typeface="Arial Bold"/>
                <a:ea typeface="Arial Bold"/>
                <a:cs typeface="Arial Bold"/>
                <a:sym typeface="Arial Bold"/>
              </a:rPr>
              <a:t>corporations</a:t>
            </a:r>
            <a:r>
              <a:rPr lang="en-US" sz="2500">
                <a:solidFill>
                  <a:srgbClr val="000000"/>
                </a:solidFill>
                <a:latin typeface="Arial"/>
                <a:ea typeface="Arial"/>
                <a:cs typeface="Arial"/>
                <a:sym typeface="Arial"/>
              </a:rPr>
              <a:t>) which included representatives from both employers and employees. The idea was to avoid class conflict and disputes, thereby harmonizing the needs of the workers with the needs of the state and industry.</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Battle for Grain</a:t>
            </a:r>
            <a:r>
              <a:rPr lang="en-US" sz="2500">
                <a:solidFill>
                  <a:srgbClr val="000000"/>
                </a:solidFill>
                <a:latin typeface="Arial"/>
                <a:ea typeface="Arial"/>
                <a:cs typeface="Arial"/>
                <a:sym typeface="Arial"/>
              </a:rPr>
              <a:t>: In an effort to make Italy more self-sufficient and less dependent on foreign imports, Mussolini initiated the "</a:t>
            </a:r>
            <a:r>
              <a:rPr lang="en-US" sz="2500" i="true">
                <a:solidFill>
                  <a:srgbClr val="000000"/>
                </a:solidFill>
                <a:latin typeface="Arial Italics"/>
                <a:ea typeface="Arial Italics"/>
                <a:cs typeface="Arial Italics"/>
                <a:sym typeface="Arial Italics"/>
              </a:rPr>
              <a:t>Battle for Grain</a:t>
            </a:r>
            <a:r>
              <a:rPr lang="en-US" sz="2500">
                <a:solidFill>
                  <a:srgbClr val="000000"/>
                </a:solidFill>
                <a:latin typeface="Arial"/>
                <a:ea typeface="Arial"/>
                <a:cs typeface="Arial"/>
                <a:sym typeface="Arial"/>
              </a:rPr>
              <a:t>" in 1925. The aim was to increase domestic grain production. By 1935, wheat production in Italy had increased substantially. However, this emphasis on grain production led to other agricultural sectors being neglected.</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Land Reclamation</a:t>
            </a:r>
            <a:r>
              <a:rPr lang="en-US" sz="2500">
                <a:solidFill>
                  <a:srgbClr val="000000"/>
                </a:solidFill>
                <a:latin typeface="Arial"/>
                <a:ea typeface="Arial"/>
                <a:cs typeface="Arial"/>
                <a:sym typeface="Arial"/>
              </a:rPr>
              <a:t>: Vast projects were undertaken to reclaim marshlands and turn them into arable farmland. </a:t>
            </a:r>
            <a:r>
              <a:rPr lang="en-US" b="true" sz="2500">
                <a:solidFill>
                  <a:srgbClr val="000000"/>
                </a:solidFill>
                <a:latin typeface="Arial Bold"/>
                <a:ea typeface="Arial Bold"/>
                <a:cs typeface="Arial Bold"/>
                <a:sym typeface="Arial Bold"/>
              </a:rPr>
              <a:t>The Pontine Marshes</a:t>
            </a:r>
            <a:r>
              <a:rPr lang="en-US" sz="2500">
                <a:solidFill>
                  <a:srgbClr val="000000"/>
                </a:solidFill>
                <a:latin typeface="Arial"/>
                <a:ea typeface="Arial"/>
                <a:cs typeface="Arial"/>
                <a:sym typeface="Arial"/>
              </a:rPr>
              <a:t> near Rome were one of the most notable reclamation projects.</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Industrial Growth</a:t>
            </a:r>
            <a:r>
              <a:rPr lang="en-US" sz="2500">
                <a:solidFill>
                  <a:srgbClr val="000000"/>
                </a:solidFill>
                <a:latin typeface="Arial"/>
                <a:ea typeface="Arial"/>
                <a:cs typeface="Arial"/>
                <a:sym typeface="Arial"/>
              </a:rPr>
              <a:t>: Mussolini was keen on industrial growth and viewed it as a measure of national strength. His government invested in infrastructure projects like roads and railways. This, in turn, led to a growth in industries related to transport, such as automobile and steel production. The autostrada, a network of highways, was one such achievement.</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Protectionism</a:t>
            </a:r>
            <a:r>
              <a:rPr lang="en-US" sz="2500">
                <a:solidFill>
                  <a:srgbClr val="000000"/>
                </a:solidFill>
                <a:latin typeface="Arial"/>
                <a:ea typeface="Arial"/>
                <a:cs typeface="Arial"/>
                <a:sym typeface="Arial"/>
              </a:rPr>
              <a:t>: In order to safeguard and stimulate the Italian economy, Mussolini's government raised tariffs on imported goods, encouraging people to buy domestic products.</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Twenty-Three: Life in Fascist Italy</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2171541" y="3368353"/>
            <a:ext cx="4767719" cy="6356958"/>
          </a:xfrm>
          <a:custGeom>
            <a:avLst/>
            <a:gdLst/>
            <a:ahLst/>
            <a:cxnLst/>
            <a:rect r="r" b="b" t="t" l="l"/>
            <a:pathLst>
              <a:path h="6356958" w="4767719">
                <a:moveTo>
                  <a:pt x="0" y="0"/>
                </a:moveTo>
                <a:lnTo>
                  <a:pt x="4767719" y="0"/>
                </a:lnTo>
                <a:lnTo>
                  <a:pt x="4767719" y="6356958"/>
                </a:lnTo>
                <a:lnTo>
                  <a:pt x="0" y="6356958"/>
                </a:lnTo>
                <a:lnTo>
                  <a:pt x="0" y="0"/>
                </a:lnTo>
                <a:close/>
              </a:path>
            </a:pathLst>
          </a:custGeom>
          <a:blipFill>
            <a:blip r:embed="rId2"/>
            <a:stretch>
              <a:fillRect l="0" t="0" r="0" b="0"/>
            </a:stretch>
          </a:blipFill>
        </p:spPr>
      </p:sp>
      <p:sp>
        <p:nvSpPr>
          <p:cNvPr name="Freeform 7" id="7"/>
          <p:cNvSpPr/>
          <p:nvPr/>
        </p:nvSpPr>
        <p:spPr>
          <a:xfrm flipH="false" flipV="false" rot="0">
            <a:off x="4639219" y="0"/>
            <a:ext cx="7532322" cy="5143500"/>
          </a:xfrm>
          <a:custGeom>
            <a:avLst/>
            <a:gdLst/>
            <a:ahLst/>
            <a:cxnLst/>
            <a:rect r="r" b="b" t="t" l="l"/>
            <a:pathLst>
              <a:path h="5143500" w="7532322">
                <a:moveTo>
                  <a:pt x="0" y="0"/>
                </a:moveTo>
                <a:lnTo>
                  <a:pt x="7532322" y="0"/>
                </a:lnTo>
                <a:lnTo>
                  <a:pt x="7532322" y="5143500"/>
                </a:lnTo>
                <a:lnTo>
                  <a:pt x="0" y="5143500"/>
                </a:lnTo>
                <a:lnTo>
                  <a:pt x="0" y="0"/>
                </a:lnTo>
                <a:close/>
              </a:path>
            </a:pathLst>
          </a:custGeom>
          <a:blipFill>
            <a:blip r:embed="rId3"/>
            <a:stretch>
              <a:fillRect l="0" t="0" r="0" b="0"/>
            </a:stretch>
          </a:blipFill>
        </p:spPr>
      </p:sp>
      <p:sp>
        <p:nvSpPr>
          <p:cNvPr name="Freeform 8" id="8"/>
          <p:cNvSpPr/>
          <p:nvPr/>
        </p:nvSpPr>
        <p:spPr>
          <a:xfrm flipH="false" flipV="false" rot="0">
            <a:off x="685800" y="5143500"/>
            <a:ext cx="7715250" cy="5143500"/>
          </a:xfrm>
          <a:custGeom>
            <a:avLst/>
            <a:gdLst/>
            <a:ahLst/>
            <a:cxnLst/>
            <a:rect r="r" b="b" t="t" l="l"/>
            <a:pathLst>
              <a:path h="5143500" w="7715250">
                <a:moveTo>
                  <a:pt x="0" y="0"/>
                </a:moveTo>
                <a:lnTo>
                  <a:pt x="7715250" y="0"/>
                </a:lnTo>
                <a:lnTo>
                  <a:pt x="7715250" y="5143500"/>
                </a:lnTo>
                <a:lnTo>
                  <a:pt x="0" y="5143500"/>
                </a:lnTo>
                <a:lnTo>
                  <a:pt x="0" y="0"/>
                </a:lnTo>
                <a:close/>
              </a:path>
            </a:pathLst>
          </a:custGeom>
          <a:blipFill>
            <a:blip r:embed="rId4"/>
            <a:stretch>
              <a:fillRect l="0" t="0" r="0" b="0"/>
            </a:stretch>
          </a:blipFill>
        </p:spPr>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0" id="10"/>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Twenty-Three: Life in Fascist Italy</a:t>
            </a:r>
          </a:p>
        </p:txBody>
      </p:sp>
      <p:grpSp>
        <p:nvGrpSpPr>
          <p:cNvPr name="Group 11" id="11"/>
          <p:cNvGrpSpPr/>
          <p:nvPr/>
        </p:nvGrpSpPr>
        <p:grpSpPr>
          <a:xfrm rot="0">
            <a:off x="11383909" y="9739685"/>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Economic Policies</a:t>
            </a:r>
          </a:p>
        </p:txBody>
      </p:sp>
      <p:sp>
        <p:nvSpPr>
          <p:cNvPr name="TextBox 7" id="7"/>
          <p:cNvSpPr txBox="true"/>
          <p:nvPr/>
        </p:nvSpPr>
        <p:spPr>
          <a:xfrm rot="0">
            <a:off x="1028700" y="2139949"/>
            <a:ext cx="15609955" cy="5299074"/>
          </a:xfrm>
          <a:prstGeom prst="rect">
            <a:avLst/>
          </a:prstGeom>
        </p:spPr>
        <p:txBody>
          <a:bodyPr anchor="t" rtlCol="false" tIns="0" lIns="0" bIns="0" rIns="0">
            <a:spAutoFit/>
          </a:bodyPr>
          <a:lstStyle/>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State Intervention and Control</a:t>
            </a:r>
            <a:r>
              <a:rPr lang="en-US" sz="2500">
                <a:solidFill>
                  <a:srgbClr val="000000"/>
                </a:solidFill>
                <a:latin typeface="Arial"/>
                <a:ea typeface="Arial"/>
                <a:cs typeface="Arial"/>
                <a:sym typeface="Arial"/>
              </a:rPr>
              <a:t>: Mussolini did not shy away from direct state intervention in the economy. By the mid-1930s, the state had control over a vast portion of the Italian economy, either directly or through government-controlled entities.</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Dependence on Germany</a:t>
            </a:r>
            <a:r>
              <a:rPr lang="en-US" sz="2500">
                <a:solidFill>
                  <a:srgbClr val="000000"/>
                </a:solidFill>
                <a:latin typeface="Arial"/>
                <a:ea typeface="Arial"/>
                <a:cs typeface="Arial"/>
                <a:sym typeface="Arial"/>
              </a:rPr>
              <a:t>: While Mussolini aimed for self-sufficiency, Italy's economy increasingly became dependent on trade with Nazi Germany, especially after Italy's invasion of Abyssinia led to international sanctions.</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Living Standards and Wages</a:t>
            </a:r>
            <a:r>
              <a:rPr lang="en-US" sz="2500">
                <a:solidFill>
                  <a:srgbClr val="000000"/>
                </a:solidFill>
                <a:latin typeface="Arial"/>
                <a:ea typeface="Arial"/>
                <a:cs typeface="Arial"/>
                <a:sym typeface="Arial"/>
              </a:rPr>
              <a:t>: Despite all the economic activities and efforts to increase production, the living standards for the average Italian did not rise significantly under Fascist rule. Wages remained relatively stagnant, and the living conditions for many were challenging.</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P</a:t>
            </a:r>
            <a:r>
              <a:rPr lang="en-US" b="true" sz="2500">
                <a:solidFill>
                  <a:srgbClr val="000000"/>
                </a:solidFill>
                <a:latin typeface="Arial Bold"/>
                <a:ea typeface="Arial Bold"/>
                <a:cs typeface="Arial Bold"/>
                <a:sym typeface="Arial Bold"/>
              </a:rPr>
              <a:t>ublic Works</a:t>
            </a:r>
            <a:r>
              <a:rPr lang="en-US" sz="2500">
                <a:solidFill>
                  <a:srgbClr val="000000"/>
                </a:solidFill>
                <a:latin typeface="Arial"/>
                <a:ea typeface="Arial"/>
                <a:cs typeface="Arial"/>
                <a:sym typeface="Arial"/>
              </a:rPr>
              <a:t>: Many public works projects were initiated to provide employment. Notably, the draining of marshes and the construction of new roads and buildings were heralded as symbols of the new Fascist Italy.</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Twenty-Three: Life in Fascist Italy</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1121034" y="2244724"/>
            <a:ext cx="5517621" cy="6621145"/>
          </a:xfrm>
          <a:custGeom>
            <a:avLst/>
            <a:gdLst/>
            <a:ahLst/>
            <a:cxnLst/>
            <a:rect r="r" b="b" t="t" l="l"/>
            <a:pathLst>
              <a:path h="6621145" w="5517621">
                <a:moveTo>
                  <a:pt x="0" y="0"/>
                </a:moveTo>
                <a:lnTo>
                  <a:pt x="5517621" y="0"/>
                </a:lnTo>
                <a:lnTo>
                  <a:pt x="5517621" y="6621145"/>
                </a:lnTo>
                <a:lnTo>
                  <a:pt x="0" y="6621145"/>
                </a:lnTo>
                <a:lnTo>
                  <a:pt x="0" y="0"/>
                </a:lnTo>
                <a:close/>
              </a:path>
            </a:pathLst>
          </a:custGeom>
          <a:blipFill>
            <a:blip r:embed="rId2"/>
            <a:stretch>
              <a:fillRect l="0" t="0" r="0" b="0"/>
            </a:stretch>
          </a:blipFill>
        </p:spPr>
      </p:sp>
      <p:sp>
        <p:nvSpPr>
          <p:cNvPr name="TextBox 7" id="7"/>
          <p:cNvSpPr txBox="true"/>
          <p:nvPr/>
        </p:nvSpPr>
        <p:spPr>
          <a:xfrm rot="0">
            <a:off x="1028700" y="723900"/>
            <a:ext cx="15609955" cy="1520828"/>
          </a:xfrm>
          <a:prstGeom prst="rect">
            <a:avLst/>
          </a:prstGeom>
        </p:spPr>
        <p:txBody>
          <a:bodyPr anchor="t" rtlCol="false" tIns="0" lIns="0" bIns="0" rIns="0">
            <a:spAutoFit/>
          </a:bodyPr>
          <a:lstStyle/>
          <a:p>
            <a:pPr algn="l">
              <a:lnSpc>
                <a:spcPts val="11199"/>
              </a:lnSpc>
            </a:pPr>
            <a:r>
              <a:rPr lang="en-US" sz="7999" b="true">
                <a:solidFill>
                  <a:srgbClr val="004AAD"/>
                </a:solidFill>
                <a:latin typeface="Arial Bold"/>
                <a:ea typeface="Arial Bold"/>
                <a:cs typeface="Arial Bold"/>
                <a:sym typeface="Arial Bold"/>
              </a:rPr>
              <a:t>Terror</a:t>
            </a:r>
          </a:p>
        </p:txBody>
      </p:sp>
      <p:sp>
        <p:nvSpPr>
          <p:cNvPr name="TextBox 8" id="8"/>
          <p:cNvSpPr txBox="true"/>
          <p:nvPr/>
        </p:nvSpPr>
        <p:spPr>
          <a:xfrm rot="0">
            <a:off x="1028700" y="2120899"/>
            <a:ext cx="10092334"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In Fascist Italy, Mussolini maintained his regime's stability and his own grip on power through terror, transforming Italy into a totalitarian state.</a:t>
            </a:r>
          </a:p>
          <a:p>
            <a:pPr algn="l" marL="647702" indent="-323851" lvl="1">
              <a:lnSpc>
                <a:spcPts val="4200"/>
              </a:lnSpc>
              <a:buFont typeface="Arial"/>
              <a:buChar char="•"/>
            </a:pPr>
            <a:r>
              <a:rPr lang="en-US" b="true" sz="3000">
                <a:solidFill>
                  <a:srgbClr val="000000"/>
                </a:solidFill>
                <a:latin typeface="Arial Bold"/>
                <a:ea typeface="Arial Bold"/>
                <a:cs typeface="Arial Bold"/>
                <a:sym typeface="Arial Bold"/>
              </a:rPr>
              <a:t>OVRA</a:t>
            </a:r>
            <a:r>
              <a:rPr lang="en-US" sz="3000">
                <a:solidFill>
                  <a:srgbClr val="000000"/>
                </a:solidFill>
                <a:latin typeface="Arial"/>
                <a:ea typeface="Arial"/>
                <a:cs typeface="Arial"/>
                <a:sym typeface="Arial"/>
              </a:rPr>
              <a:t>, Mussolini's secret police, kept watch on Italians and arrested thousands for political "crimes". They acted as a tool of intimidation, ensuring citizens did not speak or act against the Fascist regime.</a:t>
            </a:r>
          </a:p>
          <a:p>
            <a:pPr algn="l" marL="647702" indent="-323851" lvl="1">
              <a:lnSpc>
                <a:spcPts val="4200"/>
              </a:lnSpc>
              <a:buFont typeface="Arial"/>
              <a:buChar char="•"/>
            </a:pPr>
            <a:r>
              <a:rPr lang="en-US" sz="3000">
                <a:solidFill>
                  <a:srgbClr val="000000"/>
                </a:solidFill>
                <a:latin typeface="Arial"/>
                <a:ea typeface="Arial"/>
                <a:cs typeface="Arial"/>
                <a:sym typeface="Arial"/>
              </a:rPr>
              <a:t>Similar to the USSR's gulags, Italy had its own confinement system. Political prisoners, including known anti-Fascists, were sent to remote islands or internment camps.</a:t>
            </a:r>
          </a:p>
          <a:p>
            <a:pPr algn="l">
              <a:lnSpc>
                <a:spcPts val="4200"/>
              </a:lnSpc>
            </a:pP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0" id="10"/>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Twenty-Three: Life in Fascist Italy</a:t>
            </a:r>
          </a:p>
        </p:txBody>
      </p:sp>
      <p:grpSp>
        <p:nvGrpSpPr>
          <p:cNvPr name="Group 11" id="11"/>
          <p:cNvGrpSpPr/>
          <p:nvPr/>
        </p:nvGrpSpPr>
        <p:grpSpPr>
          <a:xfrm rot="0">
            <a:off x="11383909" y="9739685"/>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1159940" y="2244724"/>
            <a:ext cx="5478714" cy="7480586"/>
          </a:xfrm>
          <a:custGeom>
            <a:avLst/>
            <a:gdLst/>
            <a:ahLst/>
            <a:cxnLst/>
            <a:rect r="r" b="b" t="t" l="l"/>
            <a:pathLst>
              <a:path h="7480586" w="5478714">
                <a:moveTo>
                  <a:pt x="0" y="0"/>
                </a:moveTo>
                <a:lnTo>
                  <a:pt x="5478715" y="0"/>
                </a:lnTo>
                <a:lnTo>
                  <a:pt x="5478715" y="7480587"/>
                </a:lnTo>
                <a:lnTo>
                  <a:pt x="0" y="7480587"/>
                </a:lnTo>
                <a:lnTo>
                  <a:pt x="0" y="0"/>
                </a:lnTo>
                <a:close/>
              </a:path>
            </a:pathLst>
          </a:custGeom>
          <a:blipFill>
            <a:blip r:embed="rId2"/>
            <a:stretch>
              <a:fillRect l="-68651" t="0" r="-36156" b="0"/>
            </a:stretch>
          </a:blipFill>
        </p:spPr>
      </p:sp>
      <p:sp>
        <p:nvSpPr>
          <p:cNvPr name="TextBox 7" id="7"/>
          <p:cNvSpPr txBox="true"/>
          <p:nvPr/>
        </p:nvSpPr>
        <p:spPr>
          <a:xfrm rot="0">
            <a:off x="1028700" y="819150"/>
            <a:ext cx="15609955" cy="1041400"/>
          </a:xfrm>
          <a:prstGeom prst="rect">
            <a:avLst/>
          </a:prstGeom>
        </p:spPr>
        <p:txBody>
          <a:bodyPr anchor="t" rtlCol="false" tIns="0" lIns="0" bIns="0" rIns="0">
            <a:spAutoFit/>
          </a:bodyPr>
          <a:lstStyle/>
          <a:p>
            <a:pPr algn="l">
              <a:lnSpc>
                <a:spcPts val="7699"/>
              </a:lnSpc>
            </a:pPr>
            <a:r>
              <a:rPr lang="en-US" sz="5499" b="true">
                <a:solidFill>
                  <a:srgbClr val="004AAD"/>
                </a:solidFill>
                <a:latin typeface="Arial Bold"/>
                <a:ea typeface="Arial Bold"/>
                <a:cs typeface="Arial Bold"/>
                <a:sym typeface="Arial Bold"/>
              </a:rPr>
              <a:t>The Matteotti Crisis and Subsequent Purges</a:t>
            </a:r>
          </a:p>
        </p:txBody>
      </p:sp>
      <p:sp>
        <p:nvSpPr>
          <p:cNvPr name="TextBox 8" id="8"/>
          <p:cNvSpPr txBox="true"/>
          <p:nvPr/>
        </p:nvSpPr>
        <p:spPr>
          <a:xfrm rot="0">
            <a:off x="1028700" y="2120899"/>
            <a:ext cx="10131240" cy="4848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Mussolini's regime faced significant challenges. In 1924, Giacomo Matteotti, a socialist deputy, publicly criticized the Fascists for electoral fraud and was later kidnapped and murdered by Fascists. The event almost toppled Mussolini but instead led him to consolidate power even further.</a:t>
            </a:r>
          </a:p>
          <a:p>
            <a:pPr algn="l">
              <a:lnSpc>
                <a:spcPts val="4200"/>
              </a:lnSpc>
            </a:pPr>
            <a:r>
              <a:rPr lang="en-US" sz="3000">
                <a:solidFill>
                  <a:srgbClr val="000000"/>
                </a:solidFill>
                <a:latin typeface="Arial"/>
                <a:ea typeface="Arial"/>
                <a:cs typeface="Arial"/>
                <a:sym typeface="Arial"/>
              </a:rPr>
              <a:t>After the Matteotti crisis, Mussolini initiated a series of purges, removing potential threats from within his party and the government. This 'clean-up' mirrored Stalin's tactics, ensuring unquestionable loyalty to Il Duce.</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0" id="10"/>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Twenty-Three: Life in Fascist Italy</a:t>
            </a:r>
          </a:p>
        </p:txBody>
      </p:sp>
      <p:grpSp>
        <p:nvGrpSpPr>
          <p:cNvPr name="Group 11" id="11"/>
          <p:cNvGrpSpPr/>
          <p:nvPr/>
        </p:nvGrpSpPr>
        <p:grpSpPr>
          <a:xfrm rot="0">
            <a:off x="11383909" y="9739685"/>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2120899"/>
            <a:ext cx="15609955" cy="4848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Propaganda was an essential tool for Mussolini.</a:t>
            </a:r>
          </a:p>
          <a:p>
            <a:pPr algn="l" marL="647702" indent="-323851" lvl="1">
              <a:lnSpc>
                <a:spcPts val="4200"/>
              </a:lnSpc>
              <a:buFont typeface="Arial"/>
              <a:buChar char="•"/>
            </a:pPr>
            <a:r>
              <a:rPr lang="en-US" sz="3000">
                <a:solidFill>
                  <a:srgbClr val="000000"/>
                </a:solidFill>
                <a:latin typeface="Arial"/>
                <a:ea typeface="Arial"/>
                <a:cs typeface="Arial"/>
                <a:sym typeface="Arial"/>
              </a:rPr>
              <a:t>Mussolini controlled the press, ensuring that the Fascist message was consistently promoted. Newspapers like the </a:t>
            </a:r>
            <a:r>
              <a:rPr lang="en-US" b="true" sz="3000">
                <a:solidFill>
                  <a:srgbClr val="000000"/>
                </a:solidFill>
                <a:latin typeface="Arial Bold"/>
                <a:ea typeface="Arial Bold"/>
                <a:cs typeface="Arial Bold"/>
                <a:sym typeface="Arial Bold"/>
              </a:rPr>
              <a:t>Popolo d'Italia</a:t>
            </a:r>
            <a:r>
              <a:rPr lang="en-US" sz="3000">
                <a:solidFill>
                  <a:srgbClr val="000000"/>
                </a:solidFill>
                <a:latin typeface="Arial"/>
                <a:ea typeface="Arial"/>
                <a:cs typeface="Arial"/>
                <a:sym typeface="Arial"/>
              </a:rPr>
              <a:t> praised Fascism and Mussolini.</a:t>
            </a:r>
          </a:p>
          <a:p>
            <a:pPr algn="l" marL="647702" indent="-323851" lvl="1">
              <a:lnSpc>
                <a:spcPts val="4200"/>
              </a:lnSpc>
              <a:buFont typeface="Arial"/>
              <a:buChar char="•"/>
            </a:pPr>
            <a:r>
              <a:rPr lang="en-US" sz="3000">
                <a:solidFill>
                  <a:srgbClr val="000000"/>
                </a:solidFill>
                <a:latin typeface="Arial"/>
                <a:ea typeface="Arial"/>
                <a:cs typeface="Arial"/>
                <a:sym typeface="Arial"/>
              </a:rPr>
              <a:t>Through art, cinema, and radio, the Fascist regime promoted an image of a strong, unified, and rejuvenated Italy.</a:t>
            </a:r>
          </a:p>
          <a:p>
            <a:pPr algn="l" marL="647702" indent="-323851" lvl="1">
              <a:lnSpc>
                <a:spcPts val="4200"/>
              </a:lnSpc>
              <a:buFont typeface="Arial"/>
              <a:buChar char="•"/>
            </a:pPr>
            <a:r>
              <a:rPr lang="en-US" sz="3000">
                <a:solidFill>
                  <a:srgbClr val="000000"/>
                </a:solidFill>
                <a:latin typeface="Arial"/>
                <a:ea typeface="Arial"/>
                <a:cs typeface="Arial"/>
                <a:sym typeface="Arial"/>
              </a:rPr>
              <a:t>Mussolini portrayed himself as the nation's savior, with images of him everywhere, cultivating a 'cult of personality'.</a:t>
            </a:r>
          </a:p>
          <a:p>
            <a:pPr algn="l" marL="647702" indent="-323851" lvl="1">
              <a:lnSpc>
                <a:spcPts val="4200"/>
              </a:lnSpc>
              <a:buFont typeface="Arial"/>
              <a:buChar char="•"/>
            </a:pPr>
            <a:r>
              <a:rPr lang="en-US" sz="3000">
                <a:solidFill>
                  <a:srgbClr val="000000"/>
                </a:solidFill>
                <a:latin typeface="Arial"/>
                <a:ea typeface="Arial"/>
                <a:cs typeface="Arial"/>
                <a:sym typeface="Arial"/>
              </a:rPr>
              <a:t>Key historical events were manipulated or rewritten to extol the virtues of Fascism and Mussolini's central role in Italy's revival.</a:t>
            </a:r>
          </a:p>
        </p:txBody>
      </p:sp>
      <p:sp>
        <p:nvSpPr>
          <p:cNvPr name="Freeform 7" id="7"/>
          <p:cNvSpPr/>
          <p:nvPr/>
        </p:nvSpPr>
        <p:spPr>
          <a:xfrm flipH="false" flipV="false" rot="0">
            <a:off x="1769701" y="6952033"/>
            <a:ext cx="8530307" cy="3317876"/>
          </a:xfrm>
          <a:custGeom>
            <a:avLst/>
            <a:gdLst/>
            <a:ahLst/>
            <a:cxnLst/>
            <a:rect r="r" b="b" t="t" l="l"/>
            <a:pathLst>
              <a:path h="3317876" w="8530307">
                <a:moveTo>
                  <a:pt x="0" y="0"/>
                </a:moveTo>
                <a:lnTo>
                  <a:pt x="8530307" y="0"/>
                </a:lnTo>
                <a:lnTo>
                  <a:pt x="8530307" y="3317876"/>
                </a:lnTo>
                <a:lnTo>
                  <a:pt x="0" y="3317876"/>
                </a:lnTo>
                <a:lnTo>
                  <a:pt x="0" y="0"/>
                </a:lnTo>
                <a:close/>
              </a:path>
            </a:pathLst>
          </a:custGeom>
          <a:blipFill>
            <a:blip r:embed="rId2"/>
            <a:stretch>
              <a:fillRect l="0" t="0" r="0" b="0"/>
            </a:stretch>
          </a:blipFill>
        </p:spPr>
      </p:sp>
      <p:sp>
        <p:nvSpPr>
          <p:cNvPr name="TextBox 8" id="8"/>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Propaganda</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0" id="10"/>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Twenty-Three: Life in Fascist Italy</a:t>
            </a:r>
          </a:p>
        </p:txBody>
      </p:sp>
      <p:grpSp>
        <p:nvGrpSpPr>
          <p:cNvPr name="Group 11" id="11"/>
          <p:cNvGrpSpPr/>
          <p:nvPr/>
        </p:nvGrpSpPr>
        <p:grpSpPr>
          <a:xfrm rot="0">
            <a:off x="11383909" y="9739685"/>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002479" y="5213254"/>
            <a:ext cx="2543602" cy="1136322"/>
            <a:chOff x="0" y="0"/>
            <a:chExt cx="909707" cy="406400"/>
          </a:xfrm>
        </p:grpSpPr>
        <p:sp>
          <p:nvSpPr>
            <p:cNvPr name="Freeform 7" id="7"/>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8" id="8"/>
            <p:cNvSpPr txBox="true"/>
            <p:nvPr/>
          </p:nvSpPr>
          <p:spPr>
            <a:xfrm>
              <a:off x="177800" y="-66675"/>
              <a:ext cx="655707"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ea typeface="Questrial"/>
                  <a:cs typeface="Questrial"/>
                  <a:sym typeface="Questrial"/>
                </a:rPr>
                <a:t>1921</a:t>
              </a:r>
            </a:p>
          </p:txBody>
        </p:sp>
      </p:grpSp>
      <p:grpSp>
        <p:nvGrpSpPr>
          <p:cNvPr name="Group 9" id="9"/>
          <p:cNvGrpSpPr/>
          <p:nvPr/>
        </p:nvGrpSpPr>
        <p:grpSpPr>
          <a:xfrm rot="0">
            <a:off x="3212194" y="5213254"/>
            <a:ext cx="2423122" cy="1136322"/>
            <a:chOff x="0" y="0"/>
            <a:chExt cx="866618" cy="406400"/>
          </a:xfrm>
        </p:grpSpPr>
        <p:sp>
          <p:nvSpPr>
            <p:cNvPr name="Freeform 10" id="10"/>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11" id="11"/>
            <p:cNvSpPr txBox="true"/>
            <p:nvPr/>
          </p:nvSpPr>
          <p:spPr>
            <a:xfrm>
              <a:off x="177800" y="-57150"/>
              <a:ext cx="612618" cy="463550"/>
            </a:xfrm>
            <a:prstGeom prst="rect">
              <a:avLst/>
            </a:prstGeom>
          </p:spPr>
          <p:txBody>
            <a:bodyPr anchor="ctr" rtlCol="false" tIns="17859" lIns="17859" bIns="17859" rIns="17859"/>
            <a:lstStyle/>
            <a:p>
              <a:pPr algn="ctr">
                <a:lnSpc>
                  <a:spcPts val="3543"/>
                </a:lnSpc>
                <a:spcBef>
                  <a:spcPct val="0"/>
                </a:spcBef>
              </a:pPr>
              <a:r>
                <a:rPr lang="en-US" sz="2531" spc="-78">
                  <a:solidFill>
                    <a:srgbClr val="FFFFFF"/>
                  </a:solidFill>
                  <a:latin typeface="Questrial"/>
                  <a:ea typeface="Questrial"/>
                  <a:cs typeface="Questrial"/>
                  <a:sym typeface="Questrial"/>
                </a:rPr>
                <a:t>Oct 1922</a:t>
              </a:r>
            </a:p>
          </p:txBody>
        </p:sp>
      </p:grpSp>
      <p:grpSp>
        <p:nvGrpSpPr>
          <p:cNvPr name="Group 12" id="12"/>
          <p:cNvGrpSpPr/>
          <p:nvPr/>
        </p:nvGrpSpPr>
        <p:grpSpPr>
          <a:xfrm rot="0">
            <a:off x="5346526" y="5213254"/>
            <a:ext cx="2513363" cy="1136322"/>
            <a:chOff x="0" y="0"/>
            <a:chExt cx="898892" cy="406400"/>
          </a:xfrm>
        </p:grpSpPr>
        <p:sp>
          <p:nvSpPr>
            <p:cNvPr name="Freeform 13" id="13"/>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14" id="14"/>
            <p:cNvSpPr txBox="true"/>
            <p:nvPr/>
          </p:nvSpPr>
          <p:spPr>
            <a:xfrm>
              <a:off x="177800" y="-66675"/>
              <a:ext cx="644892"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ea typeface="Questrial"/>
                  <a:cs typeface="Questrial"/>
                  <a:sym typeface="Questrial"/>
                </a:rPr>
                <a:t>1923</a:t>
              </a:r>
            </a:p>
          </p:txBody>
        </p:sp>
      </p:grpSp>
      <p:sp>
        <p:nvSpPr>
          <p:cNvPr name="AutoShape 15" id="15"/>
          <p:cNvSpPr/>
          <p:nvPr/>
        </p:nvSpPr>
        <p:spPr>
          <a:xfrm flipV="true">
            <a:off x="2240891" y="6573837"/>
            <a:ext cx="0" cy="2670556"/>
          </a:xfrm>
          <a:prstGeom prst="line">
            <a:avLst/>
          </a:prstGeom>
          <a:ln cap="flat" w="9525">
            <a:solidFill>
              <a:srgbClr val="0F6FC6"/>
            </a:solidFill>
            <a:prstDash val="solid"/>
            <a:headEnd type="none" len="sm" w="sm"/>
            <a:tailEnd type="none" len="sm" w="sm"/>
          </a:ln>
        </p:spPr>
      </p:sp>
      <p:grpSp>
        <p:nvGrpSpPr>
          <p:cNvPr name="Group 16" id="16"/>
          <p:cNvGrpSpPr/>
          <p:nvPr/>
        </p:nvGrpSpPr>
        <p:grpSpPr>
          <a:xfrm rot="0">
            <a:off x="7517872" y="5213254"/>
            <a:ext cx="2543602" cy="1136322"/>
            <a:chOff x="0" y="0"/>
            <a:chExt cx="909707" cy="406400"/>
          </a:xfrm>
        </p:grpSpPr>
        <p:sp>
          <p:nvSpPr>
            <p:cNvPr name="Freeform 17" id="17"/>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18" id="18"/>
            <p:cNvSpPr txBox="true"/>
            <p:nvPr/>
          </p:nvSpPr>
          <p:spPr>
            <a:xfrm>
              <a:off x="177800" y="-57150"/>
              <a:ext cx="655707" cy="463550"/>
            </a:xfrm>
            <a:prstGeom prst="rect">
              <a:avLst/>
            </a:prstGeom>
          </p:spPr>
          <p:txBody>
            <a:bodyPr anchor="ctr" rtlCol="false" tIns="17859" lIns="17859" bIns="17859" rIns="17859"/>
            <a:lstStyle/>
            <a:p>
              <a:pPr algn="ctr">
                <a:lnSpc>
                  <a:spcPts val="3543"/>
                </a:lnSpc>
                <a:spcBef>
                  <a:spcPct val="0"/>
                </a:spcBef>
              </a:pPr>
              <a:r>
                <a:rPr lang="en-US" sz="2531" spc="-78">
                  <a:solidFill>
                    <a:srgbClr val="FFFFFF"/>
                  </a:solidFill>
                  <a:latin typeface="Questrial"/>
                  <a:ea typeface="Questrial"/>
                  <a:cs typeface="Questrial"/>
                  <a:sym typeface="Questrial"/>
                </a:rPr>
                <a:t>Jun 1924</a:t>
              </a:r>
            </a:p>
          </p:txBody>
        </p:sp>
      </p:grpSp>
      <p:grpSp>
        <p:nvGrpSpPr>
          <p:cNvPr name="Group 19" id="19"/>
          <p:cNvGrpSpPr/>
          <p:nvPr/>
        </p:nvGrpSpPr>
        <p:grpSpPr>
          <a:xfrm rot="0">
            <a:off x="9727587" y="5213254"/>
            <a:ext cx="2423122" cy="1136322"/>
            <a:chOff x="0" y="0"/>
            <a:chExt cx="866618" cy="406400"/>
          </a:xfrm>
        </p:grpSpPr>
        <p:sp>
          <p:nvSpPr>
            <p:cNvPr name="Freeform 20" id="20"/>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21" id="21"/>
            <p:cNvSpPr txBox="true"/>
            <p:nvPr/>
          </p:nvSpPr>
          <p:spPr>
            <a:xfrm>
              <a:off x="177800" y="-57150"/>
              <a:ext cx="612618" cy="463550"/>
            </a:xfrm>
            <a:prstGeom prst="rect">
              <a:avLst/>
            </a:prstGeom>
          </p:spPr>
          <p:txBody>
            <a:bodyPr anchor="ctr" rtlCol="false" tIns="17859" lIns="17859" bIns="17859" rIns="17859"/>
            <a:lstStyle/>
            <a:p>
              <a:pPr algn="ctr">
                <a:lnSpc>
                  <a:spcPts val="3543"/>
                </a:lnSpc>
                <a:spcBef>
                  <a:spcPct val="0"/>
                </a:spcBef>
              </a:pPr>
              <a:r>
                <a:rPr lang="en-US" sz="2531" spc="-78">
                  <a:solidFill>
                    <a:srgbClr val="FFFFFF"/>
                  </a:solidFill>
                  <a:latin typeface="Questrial"/>
                  <a:ea typeface="Questrial"/>
                  <a:cs typeface="Questrial"/>
                  <a:sym typeface="Questrial"/>
                </a:rPr>
                <a:t>Apr 1929</a:t>
              </a:r>
            </a:p>
          </p:txBody>
        </p:sp>
      </p:grpSp>
      <p:grpSp>
        <p:nvGrpSpPr>
          <p:cNvPr name="Group 22" id="22"/>
          <p:cNvGrpSpPr/>
          <p:nvPr/>
        </p:nvGrpSpPr>
        <p:grpSpPr>
          <a:xfrm rot="0">
            <a:off x="11861919" y="5213254"/>
            <a:ext cx="2513363" cy="1136322"/>
            <a:chOff x="0" y="0"/>
            <a:chExt cx="898892" cy="406400"/>
          </a:xfrm>
        </p:grpSpPr>
        <p:sp>
          <p:nvSpPr>
            <p:cNvPr name="Freeform 23" id="23"/>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24" id="24"/>
            <p:cNvSpPr txBox="true"/>
            <p:nvPr/>
          </p:nvSpPr>
          <p:spPr>
            <a:xfrm>
              <a:off x="177800" y="-57150"/>
              <a:ext cx="644892" cy="463550"/>
            </a:xfrm>
            <a:prstGeom prst="rect">
              <a:avLst/>
            </a:prstGeom>
          </p:spPr>
          <p:txBody>
            <a:bodyPr anchor="ctr" rtlCol="false" tIns="17859" lIns="17859" bIns="17859" rIns="17859"/>
            <a:lstStyle/>
            <a:p>
              <a:pPr algn="ctr">
                <a:lnSpc>
                  <a:spcPts val="3543"/>
                </a:lnSpc>
                <a:spcBef>
                  <a:spcPct val="0"/>
                </a:spcBef>
              </a:pPr>
              <a:r>
                <a:rPr lang="en-US" sz="2531" spc="-78">
                  <a:solidFill>
                    <a:srgbClr val="FFFFFF"/>
                  </a:solidFill>
                  <a:latin typeface="Questrial"/>
                  <a:ea typeface="Questrial"/>
                  <a:cs typeface="Questrial"/>
                  <a:sym typeface="Questrial"/>
                </a:rPr>
                <a:t>Oct 1936</a:t>
              </a:r>
            </a:p>
          </p:txBody>
        </p:sp>
      </p:grpSp>
      <p:grpSp>
        <p:nvGrpSpPr>
          <p:cNvPr name="Group 25" id="25"/>
          <p:cNvGrpSpPr/>
          <p:nvPr/>
        </p:nvGrpSpPr>
        <p:grpSpPr>
          <a:xfrm rot="0">
            <a:off x="14037172" y="5213254"/>
            <a:ext cx="2543602" cy="1136322"/>
            <a:chOff x="0" y="0"/>
            <a:chExt cx="909707" cy="406400"/>
          </a:xfrm>
        </p:grpSpPr>
        <p:sp>
          <p:nvSpPr>
            <p:cNvPr name="Freeform 26" id="26"/>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27" id="27"/>
            <p:cNvSpPr txBox="true"/>
            <p:nvPr/>
          </p:nvSpPr>
          <p:spPr>
            <a:xfrm>
              <a:off x="177800" y="-66675"/>
              <a:ext cx="655707"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ea typeface="Questrial"/>
                  <a:cs typeface="Questrial"/>
                  <a:sym typeface="Questrial"/>
                </a:rPr>
                <a:t>1940</a:t>
              </a:r>
            </a:p>
          </p:txBody>
        </p:sp>
      </p:grpSp>
      <p:grpSp>
        <p:nvGrpSpPr>
          <p:cNvPr name="Group 28" id="28"/>
          <p:cNvGrpSpPr/>
          <p:nvPr/>
        </p:nvGrpSpPr>
        <p:grpSpPr>
          <a:xfrm rot="0">
            <a:off x="643993" y="8054588"/>
            <a:ext cx="3260574" cy="1483088"/>
            <a:chOff x="0" y="0"/>
            <a:chExt cx="689010" cy="313400"/>
          </a:xfrm>
        </p:grpSpPr>
        <p:sp>
          <p:nvSpPr>
            <p:cNvPr name="Freeform 29" id="2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30" id="30"/>
            <p:cNvSpPr txBox="true"/>
            <p:nvPr/>
          </p:nvSpPr>
          <p:spPr>
            <a:xfrm>
              <a:off x="0" y="-38100"/>
              <a:ext cx="689010" cy="351500"/>
            </a:xfrm>
            <a:prstGeom prst="rect">
              <a:avLst/>
            </a:prstGeom>
          </p:spPr>
          <p:txBody>
            <a:bodyPr anchor="ctr" rtlCol="false" tIns="71437" lIns="71437" bIns="71437" rIns="71437"/>
            <a:lstStyle/>
            <a:p>
              <a:pPr algn="ctr">
                <a:lnSpc>
                  <a:spcPts val="2756"/>
                </a:lnSpc>
                <a:spcBef>
                  <a:spcPct val="0"/>
                </a:spcBef>
              </a:pPr>
            </a:p>
          </p:txBody>
        </p:sp>
      </p:grpSp>
      <p:sp>
        <p:nvSpPr>
          <p:cNvPr name="AutoShape 31" id="31"/>
          <p:cNvSpPr/>
          <p:nvPr/>
        </p:nvSpPr>
        <p:spPr>
          <a:xfrm flipV="true">
            <a:off x="6432580" y="6573837"/>
            <a:ext cx="0" cy="2670556"/>
          </a:xfrm>
          <a:prstGeom prst="line">
            <a:avLst/>
          </a:prstGeom>
          <a:ln cap="flat" w="9525">
            <a:solidFill>
              <a:srgbClr val="0F6FC6"/>
            </a:solidFill>
            <a:prstDash val="solid"/>
            <a:headEnd type="none" len="sm" w="sm"/>
            <a:tailEnd type="none" len="sm" w="sm"/>
          </a:ln>
        </p:spPr>
      </p:sp>
      <p:grpSp>
        <p:nvGrpSpPr>
          <p:cNvPr name="Group 32" id="32"/>
          <p:cNvGrpSpPr/>
          <p:nvPr/>
        </p:nvGrpSpPr>
        <p:grpSpPr>
          <a:xfrm rot="0">
            <a:off x="4810640" y="8054588"/>
            <a:ext cx="3260574" cy="1483088"/>
            <a:chOff x="0" y="0"/>
            <a:chExt cx="689010" cy="313400"/>
          </a:xfrm>
        </p:grpSpPr>
        <p:sp>
          <p:nvSpPr>
            <p:cNvPr name="Freeform 33" id="3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34" id="34"/>
            <p:cNvSpPr txBox="true"/>
            <p:nvPr/>
          </p:nvSpPr>
          <p:spPr>
            <a:xfrm>
              <a:off x="0" y="-38100"/>
              <a:ext cx="689010" cy="351500"/>
            </a:xfrm>
            <a:prstGeom prst="rect">
              <a:avLst/>
            </a:prstGeom>
          </p:spPr>
          <p:txBody>
            <a:bodyPr anchor="ctr" rtlCol="false" tIns="71437" lIns="71437" bIns="71437" rIns="71437"/>
            <a:lstStyle/>
            <a:p>
              <a:pPr algn="ctr">
                <a:lnSpc>
                  <a:spcPts val="2756"/>
                </a:lnSpc>
                <a:spcBef>
                  <a:spcPct val="0"/>
                </a:spcBef>
              </a:pPr>
            </a:p>
          </p:txBody>
        </p:sp>
      </p:grpSp>
      <p:sp>
        <p:nvSpPr>
          <p:cNvPr name="AutoShape 35" id="35"/>
          <p:cNvSpPr/>
          <p:nvPr/>
        </p:nvSpPr>
        <p:spPr>
          <a:xfrm flipV="true">
            <a:off x="10966000" y="6572668"/>
            <a:ext cx="0" cy="2670556"/>
          </a:xfrm>
          <a:prstGeom prst="line">
            <a:avLst/>
          </a:prstGeom>
          <a:ln cap="flat" w="9525">
            <a:solidFill>
              <a:srgbClr val="0F6FC6"/>
            </a:solidFill>
            <a:prstDash val="solid"/>
            <a:headEnd type="none" len="sm" w="sm"/>
            <a:tailEnd type="none" len="sm" w="sm"/>
          </a:ln>
        </p:spPr>
      </p:sp>
      <p:grpSp>
        <p:nvGrpSpPr>
          <p:cNvPr name="Group 36" id="36"/>
          <p:cNvGrpSpPr/>
          <p:nvPr/>
        </p:nvGrpSpPr>
        <p:grpSpPr>
          <a:xfrm rot="0">
            <a:off x="9389625" y="8053419"/>
            <a:ext cx="3260574" cy="1483088"/>
            <a:chOff x="0" y="0"/>
            <a:chExt cx="689010" cy="313400"/>
          </a:xfrm>
        </p:grpSpPr>
        <p:sp>
          <p:nvSpPr>
            <p:cNvPr name="Freeform 37" id="37"/>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38" id="38"/>
            <p:cNvSpPr txBox="true"/>
            <p:nvPr/>
          </p:nvSpPr>
          <p:spPr>
            <a:xfrm>
              <a:off x="0" y="-38100"/>
              <a:ext cx="689010" cy="351500"/>
            </a:xfrm>
            <a:prstGeom prst="rect">
              <a:avLst/>
            </a:prstGeom>
          </p:spPr>
          <p:txBody>
            <a:bodyPr anchor="ctr" rtlCol="false" tIns="71437" lIns="71437" bIns="71437" rIns="71437"/>
            <a:lstStyle/>
            <a:p>
              <a:pPr algn="ctr">
                <a:lnSpc>
                  <a:spcPts val="2756"/>
                </a:lnSpc>
                <a:spcBef>
                  <a:spcPct val="0"/>
                </a:spcBef>
              </a:pPr>
            </a:p>
          </p:txBody>
        </p:sp>
      </p:grpSp>
      <p:sp>
        <p:nvSpPr>
          <p:cNvPr name="AutoShape 39" id="39"/>
          <p:cNvSpPr/>
          <p:nvPr/>
        </p:nvSpPr>
        <p:spPr>
          <a:xfrm flipV="true">
            <a:off x="15300626" y="6571500"/>
            <a:ext cx="0" cy="2670556"/>
          </a:xfrm>
          <a:prstGeom prst="line">
            <a:avLst/>
          </a:prstGeom>
          <a:ln cap="flat" w="9525">
            <a:solidFill>
              <a:srgbClr val="0F6FC6"/>
            </a:solidFill>
            <a:prstDash val="solid"/>
            <a:headEnd type="none" len="sm" w="sm"/>
            <a:tailEnd type="none" len="sm" w="sm"/>
          </a:ln>
        </p:spPr>
      </p:sp>
      <p:grpSp>
        <p:nvGrpSpPr>
          <p:cNvPr name="Group 40" id="40"/>
          <p:cNvGrpSpPr/>
          <p:nvPr/>
        </p:nvGrpSpPr>
        <p:grpSpPr>
          <a:xfrm rot="0">
            <a:off x="13678686" y="8052251"/>
            <a:ext cx="3260574" cy="1483088"/>
            <a:chOff x="0" y="0"/>
            <a:chExt cx="689010" cy="313400"/>
          </a:xfrm>
        </p:grpSpPr>
        <p:sp>
          <p:nvSpPr>
            <p:cNvPr name="Freeform 41" id="4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2" id="42"/>
            <p:cNvSpPr txBox="true"/>
            <p:nvPr/>
          </p:nvSpPr>
          <p:spPr>
            <a:xfrm>
              <a:off x="0" y="-38100"/>
              <a:ext cx="689010" cy="351500"/>
            </a:xfrm>
            <a:prstGeom prst="rect">
              <a:avLst/>
            </a:prstGeom>
          </p:spPr>
          <p:txBody>
            <a:bodyPr anchor="ctr" rtlCol="false" tIns="71437" lIns="71437" bIns="71437" rIns="71437"/>
            <a:lstStyle/>
            <a:p>
              <a:pPr algn="ctr">
                <a:lnSpc>
                  <a:spcPts val="2756"/>
                </a:lnSpc>
                <a:spcBef>
                  <a:spcPct val="0"/>
                </a:spcBef>
              </a:pPr>
            </a:p>
          </p:txBody>
        </p:sp>
      </p:grpSp>
      <p:sp>
        <p:nvSpPr>
          <p:cNvPr name="AutoShape 43" id="43"/>
          <p:cNvSpPr/>
          <p:nvPr/>
        </p:nvSpPr>
        <p:spPr>
          <a:xfrm flipV="true">
            <a:off x="4415408" y="2330139"/>
            <a:ext cx="0" cy="2670556"/>
          </a:xfrm>
          <a:prstGeom prst="line">
            <a:avLst/>
          </a:prstGeom>
          <a:ln cap="flat" w="9525">
            <a:solidFill>
              <a:srgbClr val="0F6FC6"/>
            </a:solidFill>
            <a:prstDash val="solid"/>
            <a:headEnd type="none" len="sm" w="sm"/>
            <a:tailEnd type="none" len="sm" w="sm"/>
          </a:ln>
        </p:spPr>
      </p:sp>
      <p:grpSp>
        <p:nvGrpSpPr>
          <p:cNvPr name="Group 44" id="44"/>
          <p:cNvGrpSpPr/>
          <p:nvPr/>
        </p:nvGrpSpPr>
        <p:grpSpPr>
          <a:xfrm rot="0">
            <a:off x="2793468" y="2022717"/>
            <a:ext cx="3260574" cy="1483088"/>
            <a:chOff x="0" y="0"/>
            <a:chExt cx="689010" cy="313400"/>
          </a:xfrm>
        </p:grpSpPr>
        <p:sp>
          <p:nvSpPr>
            <p:cNvPr name="Freeform 45" id="4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6" id="46"/>
            <p:cNvSpPr txBox="true"/>
            <p:nvPr/>
          </p:nvSpPr>
          <p:spPr>
            <a:xfrm>
              <a:off x="0" y="-38100"/>
              <a:ext cx="689010" cy="351500"/>
            </a:xfrm>
            <a:prstGeom prst="rect">
              <a:avLst/>
            </a:prstGeom>
          </p:spPr>
          <p:txBody>
            <a:bodyPr anchor="ctr" rtlCol="false" tIns="71437" lIns="71437" bIns="71437" rIns="71437"/>
            <a:lstStyle/>
            <a:p>
              <a:pPr algn="ctr">
                <a:lnSpc>
                  <a:spcPts val="2756"/>
                </a:lnSpc>
                <a:spcBef>
                  <a:spcPct val="0"/>
                </a:spcBef>
              </a:pPr>
            </a:p>
          </p:txBody>
        </p:sp>
      </p:grpSp>
      <p:sp>
        <p:nvSpPr>
          <p:cNvPr name="AutoShape 47" id="47"/>
          <p:cNvSpPr/>
          <p:nvPr/>
        </p:nvSpPr>
        <p:spPr>
          <a:xfrm flipV="true">
            <a:off x="8781326" y="2330139"/>
            <a:ext cx="0" cy="2670556"/>
          </a:xfrm>
          <a:prstGeom prst="line">
            <a:avLst/>
          </a:prstGeom>
          <a:ln cap="flat" w="9525">
            <a:solidFill>
              <a:srgbClr val="0F6FC6"/>
            </a:solidFill>
            <a:prstDash val="solid"/>
            <a:headEnd type="none" len="sm" w="sm"/>
            <a:tailEnd type="none" len="sm" w="sm"/>
          </a:ln>
        </p:spPr>
      </p:sp>
      <p:grpSp>
        <p:nvGrpSpPr>
          <p:cNvPr name="Group 48" id="48"/>
          <p:cNvGrpSpPr/>
          <p:nvPr/>
        </p:nvGrpSpPr>
        <p:grpSpPr>
          <a:xfrm rot="0">
            <a:off x="7159386" y="2022717"/>
            <a:ext cx="3260574" cy="1483088"/>
            <a:chOff x="0" y="0"/>
            <a:chExt cx="689010" cy="313400"/>
          </a:xfrm>
        </p:grpSpPr>
        <p:sp>
          <p:nvSpPr>
            <p:cNvPr name="Freeform 49" id="4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50" id="50"/>
            <p:cNvSpPr txBox="true"/>
            <p:nvPr/>
          </p:nvSpPr>
          <p:spPr>
            <a:xfrm>
              <a:off x="0" y="-38100"/>
              <a:ext cx="689010" cy="351500"/>
            </a:xfrm>
            <a:prstGeom prst="rect">
              <a:avLst/>
            </a:prstGeom>
          </p:spPr>
          <p:txBody>
            <a:bodyPr anchor="ctr" rtlCol="false" tIns="71437" lIns="71437" bIns="71437" rIns="71437"/>
            <a:lstStyle/>
            <a:p>
              <a:pPr algn="ctr">
                <a:lnSpc>
                  <a:spcPts val="2756"/>
                </a:lnSpc>
                <a:spcBef>
                  <a:spcPct val="0"/>
                </a:spcBef>
              </a:pPr>
            </a:p>
          </p:txBody>
        </p:sp>
      </p:grpSp>
      <p:sp>
        <p:nvSpPr>
          <p:cNvPr name="AutoShape 51" id="51"/>
          <p:cNvSpPr/>
          <p:nvPr/>
        </p:nvSpPr>
        <p:spPr>
          <a:xfrm flipV="true">
            <a:off x="13110253" y="2324238"/>
            <a:ext cx="0" cy="2670556"/>
          </a:xfrm>
          <a:prstGeom prst="line">
            <a:avLst/>
          </a:prstGeom>
          <a:ln cap="flat" w="9525">
            <a:solidFill>
              <a:srgbClr val="0F6FC6"/>
            </a:solidFill>
            <a:prstDash val="solid"/>
            <a:headEnd type="none" len="sm" w="sm"/>
            <a:tailEnd type="none" len="sm" w="sm"/>
          </a:ln>
        </p:spPr>
      </p:sp>
      <p:grpSp>
        <p:nvGrpSpPr>
          <p:cNvPr name="Group 52" id="52"/>
          <p:cNvGrpSpPr/>
          <p:nvPr/>
        </p:nvGrpSpPr>
        <p:grpSpPr>
          <a:xfrm rot="0">
            <a:off x="11488314" y="2016815"/>
            <a:ext cx="3260574" cy="1483088"/>
            <a:chOff x="0" y="0"/>
            <a:chExt cx="689010" cy="313400"/>
          </a:xfrm>
        </p:grpSpPr>
        <p:sp>
          <p:nvSpPr>
            <p:cNvPr name="Freeform 53" id="5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54" id="54"/>
            <p:cNvSpPr txBox="true"/>
            <p:nvPr/>
          </p:nvSpPr>
          <p:spPr>
            <a:xfrm>
              <a:off x="0" y="-38100"/>
              <a:ext cx="689010" cy="351500"/>
            </a:xfrm>
            <a:prstGeom prst="rect">
              <a:avLst/>
            </a:prstGeom>
          </p:spPr>
          <p:txBody>
            <a:bodyPr anchor="ctr" rtlCol="false" tIns="71437" lIns="71437" bIns="71437" rIns="71437"/>
            <a:lstStyle/>
            <a:p>
              <a:pPr algn="ctr">
                <a:lnSpc>
                  <a:spcPts val="2756"/>
                </a:lnSpc>
                <a:spcBef>
                  <a:spcPct val="0"/>
                </a:spcBef>
              </a:pPr>
            </a:p>
          </p:txBody>
        </p:sp>
      </p:grpSp>
      <p:grpSp>
        <p:nvGrpSpPr>
          <p:cNvPr name="Group 55" id="55"/>
          <p:cNvGrpSpPr/>
          <p:nvPr/>
        </p:nvGrpSpPr>
        <p:grpSpPr>
          <a:xfrm rot="0">
            <a:off x="5125066" y="567760"/>
            <a:ext cx="6913636" cy="769749"/>
            <a:chOff x="0" y="0"/>
            <a:chExt cx="1579606" cy="175870"/>
          </a:xfrm>
        </p:grpSpPr>
        <p:sp>
          <p:nvSpPr>
            <p:cNvPr name="Freeform 56" id="56"/>
            <p:cNvSpPr/>
            <p:nvPr/>
          </p:nvSpPr>
          <p:spPr>
            <a:xfrm flipH="false" flipV="false" rot="0">
              <a:off x="0" y="0"/>
              <a:ext cx="1579606" cy="175870"/>
            </a:xfrm>
            <a:custGeom>
              <a:avLst/>
              <a:gdLst/>
              <a:ahLst/>
              <a:cxnLst/>
              <a:rect r="r" b="b" t="t" l="l"/>
              <a:pathLst>
                <a:path h="175870" w="1579606">
                  <a:moveTo>
                    <a:pt x="4479" y="0"/>
                  </a:moveTo>
                  <a:lnTo>
                    <a:pt x="1575127" y="0"/>
                  </a:lnTo>
                  <a:cubicBezTo>
                    <a:pt x="1576315" y="0"/>
                    <a:pt x="1577454" y="472"/>
                    <a:pt x="1578294" y="1312"/>
                  </a:cubicBezTo>
                  <a:cubicBezTo>
                    <a:pt x="1579134" y="2152"/>
                    <a:pt x="1579606" y="3291"/>
                    <a:pt x="1579606" y="4479"/>
                  </a:cubicBezTo>
                  <a:lnTo>
                    <a:pt x="1579606" y="171391"/>
                  </a:lnTo>
                  <a:cubicBezTo>
                    <a:pt x="1579606" y="173865"/>
                    <a:pt x="1577601" y="175870"/>
                    <a:pt x="1575127" y="175870"/>
                  </a:cubicBezTo>
                  <a:lnTo>
                    <a:pt x="4479" y="175870"/>
                  </a:lnTo>
                  <a:cubicBezTo>
                    <a:pt x="3291" y="175870"/>
                    <a:pt x="2152" y="175398"/>
                    <a:pt x="1312" y="174558"/>
                  </a:cubicBezTo>
                  <a:cubicBezTo>
                    <a:pt x="472" y="173718"/>
                    <a:pt x="0" y="172579"/>
                    <a:pt x="0" y="171391"/>
                  </a:cubicBezTo>
                  <a:lnTo>
                    <a:pt x="0" y="4479"/>
                  </a:lnTo>
                  <a:cubicBezTo>
                    <a:pt x="0" y="2005"/>
                    <a:pt x="2005" y="0"/>
                    <a:pt x="4479" y="0"/>
                  </a:cubicBezTo>
                  <a:close/>
                </a:path>
              </a:pathLst>
            </a:custGeom>
            <a:solidFill>
              <a:srgbClr val="0F6FC6"/>
            </a:solidFill>
          </p:spPr>
        </p:sp>
        <p:sp>
          <p:nvSpPr>
            <p:cNvPr name="TextBox 57" id="57"/>
            <p:cNvSpPr txBox="true"/>
            <p:nvPr/>
          </p:nvSpPr>
          <p:spPr>
            <a:xfrm>
              <a:off x="0" y="-66675"/>
              <a:ext cx="1579606" cy="242545"/>
            </a:xfrm>
            <a:prstGeom prst="rect">
              <a:avLst/>
            </a:prstGeom>
          </p:spPr>
          <p:txBody>
            <a:bodyPr anchor="ctr" rtlCol="false" tIns="71437" lIns="71437" bIns="71437" rIns="71437"/>
            <a:lstStyle/>
            <a:p>
              <a:pPr algn="ctr">
                <a:lnSpc>
                  <a:spcPts val="4994"/>
                </a:lnSpc>
              </a:pPr>
              <a:r>
                <a:rPr lang="en-US" sz="3619" spc="354">
                  <a:solidFill>
                    <a:srgbClr val="FFFFFF"/>
                  </a:solidFill>
                  <a:latin typeface="Questrial"/>
                  <a:ea typeface="Questrial"/>
                  <a:cs typeface="Questrial"/>
                  <a:sym typeface="Questrial"/>
                </a:rPr>
                <a:t>LIFE IN FASCIST ITALY</a:t>
              </a:r>
            </a:p>
          </p:txBody>
        </p:sp>
      </p:grpSp>
      <p:sp>
        <p:nvSpPr>
          <p:cNvPr name="TextBox 58" id="58"/>
          <p:cNvSpPr txBox="true"/>
          <p:nvPr/>
        </p:nvSpPr>
        <p:spPr>
          <a:xfrm rot="0">
            <a:off x="5111835" y="1261309"/>
            <a:ext cx="6940098" cy="653054"/>
          </a:xfrm>
          <a:prstGeom prst="rect">
            <a:avLst/>
          </a:prstGeom>
        </p:spPr>
        <p:txBody>
          <a:bodyPr anchor="t" rtlCol="false" tIns="0" lIns="0" bIns="0" rIns="0">
            <a:spAutoFit/>
          </a:bodyPr>
          <a:lstStyle/>
          <a:p>
            <a:pPr algn="ctr">
              <a:lnSpc>
                <a:spcPts val="2460"/>
              </a:lnSpc>
              <a:spcBef>
                <a:spcPct val="0"/>
              </a:spcBef>
            </a:pPr>
            <a:r>
              <a:rPr lang="en-US" b="true" sz="1783" spc="174">
                <a:solidFill>
                  <a:srgbClr val="0F6FC6"/>
                </a:solidFill>
                <a:latin typeface="Arial Bold"/>
                <a:ea typeface="Arial Bold"/>
                <a:cs typeface="Arial Bold"/>
                <a:sym typeface="Arial Bold"/>
              </a:rPr>
              <a:t>3.9 EXAMINE</a:t>
            </a:r>
            <a:r>
              <a:rPr lang="en-US" sz="1783" spc="174">
                <a:solidFill>
                  <a:srgbClr val="000000"/>
                </a:solidFill>
                <a:latin typeface="Arial"/>
                <a:ea typeface="Arial"/>
                <a:cs typeface="Arial"/>
                <a:sym typeface="Arial"/>
              </a:rPr>
              <a:t> life in one fascist country and one communist country in the twentieth century</a:t>
            </a:r>
          </a:p>
        </p:txBody>
      </p:sp>
      <p:sp>
        <p:nvSpPr>
          <p:cNvPr name="Freeform 59" id="59"/>
          <p:cNvSpPr/>
          <p:nvPr/>
        </p:nvSpPr>
        <p:spPr>
          <a:xfrm flipH="false" flipV="false" rot="0">
            <a:off x="13691067" y="134312"/>
            <a:ext cx="2810696" cy="2104509"/>
          </a:xfrm>
          <a:custGeom>
            <a:avLst/>
            <a:gdLst/>
            <a:ahLst/>
            <a:cxnLst/>
            <a:rect r="r" b="b" t="t" l="l"/>
            <a:pathLst>
              <a:path h="2104509" w="2810696">
                <a:moveTo>
                  <a:pt x="0" y="0"/>
                </a:moveTo>
                <a:lnTo>
                  <a:pt x="2810696" y="0"/>
                </a:lnTo>
                <a:lnTo>
                  <a:pt x="2810696" y="2104509"/>
                </a:lnTo>
                <a:lnTo>
                  <a:pt x="0" y="210450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0" id="60"/>
          <p:cNvSpPr/>
          <p:nvPr/>
        </p:nvSpPr>
        <p:spPr>
          <a:xfrm flipH="false" flipV="false" rot="0">
            <a:off x="685800" y="743"/>
            <a:ext cx="2855675" cy="1903783"/>
          </a:xfrm>
          <a:custGeom>
            <a:avLst/>
            <a:gdLst/>
            <a:ahLst/>
            <a:cxnLst/>
            <a:rect r="r" b="b" t="t" l="l"/>
            <a:pathLst>
              <a:path h="1903783" w="2855675">
                <a:moveTo>
                  <a:pt x="0" y="0"/>
                </a:moveTo>
                <a:lnTo>
                  <a:pt x="2855675" y="0"/>
                </a:lnTo>
                <a:lnTo>
                  <a:pt x="2855675" y="1903783"/>
                </a:lnTo>
                <a:lnTo>
                  <a:pt x="0" y="1903783"/>
                </a:lnTo>
                <a:lnTo>
                  <a:pt x="0" y="0"/>
                </a:lnTo>
                <a:close/>
              </a:path>
            </a:pathLst>
          </a:custGeom>
          <a:blipFill>
            <a:blip r:embed="rId4"/>
            <a:stretch>
              <a:fillRect l="0" t="0" r="0" b="0"/>
            </a:stretch>
          </a:blipFill>
        </p:spPr>
      </p:sp>
      <p:sp>
        <p:nvSpPr>
          <p:cNvPr name="Freeform 61" id="61"/>
          <p:cNvSpPr/>
          <p:nvPr/>
        </p:nvSpPr>
        <p:spPr>
          <a:xfrm flipH="false" flipV="false" rot="0">
            <a:off x="15096415" y="2300861"/>
            <a:ext cx="1634464" cy="2246340"/>
          </a:xfrm>
          <a:custGeom>
            <a:avLst/>
            <a:gdLst/>
            <a:ahLst/>
            <a:cxnLst/>
            <a:rect r="r" b="b" t="t" l="l"/>
            <a:pathLst>
              <a:path h="2246340" w="1634464">
                <a:moveTo>
                  <a:pt x="0" y="0"/>
                </a:moveTo>
                <a:lnTo>
                  <a:pt x="1634463" y="0"/>
                </a:lnTo>
                <a:lnTo>
                  <a:pt x="1634463" y="2246340"/>
                </a:lnTo>
                <a:lnTo>
                  <a:pt x="0" y="2246340"/>
                </a:lnTo>
                <a:lnTo>
                  <a:pt x="0" y="0"/>
                </a:lnTo>
                <a:close/>
              </a:path>
            </a:pathLst>
          </a:custGeom>
          <a:blipFill>
            <a:blip r:embed="rId5"/>
            <a:stretch>
              <a:fillRect l="-21750" t="-1756" r="-20820" b="-1979"/>
            </a:stretch>
          </a:blipFill>
        </p:spPr>
      </p:sp>
      <p:sp>
        <p:nvSpPr>
          <p:cNvPr name="Freeform 62" id="62"/>
          <p:cNvSpPr/>
          <p:nvPr/>
        </p:nvSpPr>
        <p:spPr>
          <a:xfrm flipH="false" flipV="false" rot="0">
            <a:off x="1138673" y="2178566"/>
            <a:ext cx="587995" cy="2642675"/>
          </a:xfrm>
          <a:custGeom>
            <a:avLst/>
            <a:gdLst/>
            <a:ahLst/>
            <a:cxnLst/>
            <a:rect r="r" b="b" t="t" l="l"/>
            <a:pathLst>
              <a:path h="2642675" w="587995">
                <a:moveTo>
                  <a:pt x="0" y="0"/>
                </a:moveTo>
                <a:lnTo>
                  <a:pt x="587995" y="0"/>
                </a:lnTo>
                <a:lnTo>
                  <a:pt x="587995" y="2642675"/>
                </a:lnTo>
                <a:lnTo>
                  <a:pt x="0" y="264267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3" id="63"/>
          <p:cNvSpPr txBox="true"/>
          <p:nvPr/>
        </p:nvSpPr>
        <p:spPr>
          <a:xfrm rot="0">
            <a:off x="2948301" y="2124681"/>
            <a:ext cx="2938364" cy="1252819"/>
          </a:xfrm>
          <a:prstGeom prst="rect">
            <a:avLst/>
          </a:prstGeom>
        </p:spPr>
        <p:txBody>
          <a:bodyPr anchor="t" rtlCol="false" tIns="0" lIns="0" bIns="0" rIns="0">
            <a:spAutoFit/>
          </a:bodyPr>
          <a:lstStyle/>
          <a:p>
            <a:pPr algn="ctr" marL="0" indent="0" lvl="0">
              <a:lnSpc>
                <a:spcPts val="2449"/>
              </a:lnSpc>
              <a:spcBef>
                <a:spcPct val="0"/>
              </a:spcBef>
            </a:pPr>
            <a:r>
              <a:rPr lang="en-US" b="true" sz="1774" spc="173">
                <a:solidFill>
                  <a:srgbClr val="0F6FC6"/>
                </a:solidFill>
                <a:latin typeface="Arial Bold"/>
                <a:ea typeface="Arial Bold"/>
                <a:cs typeface="Arial Bold"/>
                <a:sym typeface="Arial Bold"/>
              </a:rPr>
              <a:t>March on Rome </a:t>
            </a:r>
            <a:r>
              <a:rPr lang="en-US" sz="1774" spc="173">
                <a:solidFill>
                  <a:srgbClr val="0F6FC6"/>
                </a:solidFill>
                <a:latin typeface="Arial"/>
                <a:ea typeface="Arial"/>
                <a:cs typeface="Arial"/>
                <a:sym typeface="Arial"/>
              </a:rPr>
              <a:t>- </a:t>
            </a:r>
            <a:r>
              <a:rPr lang="en-US" b="true" sz="1774" spc="173">
                <a:solidFill>
                  <a:srgbClr val="0F6FC6"/>
                </a:solidFill>
                <a:latin typeface="Arial Bold"/>
                <a:ea typeface="Arial Bold"/>
                <a:cs typeface="Arial Bold"/>
                <a:sym typeface="Arial Bold"/>
              </a:rPr>
              <a:t>Mussolini</a:t>
            </a:r>
            <a:r>
              <a:rPr lang="en-US" b="true" sz="1774" spc="173">
                <a:solidFill>
                  <a:srgbClr val="000000"/>
                </a:solidFill>
                <a:latin typeface="Arial Bold"/>
                <a:ea typeface="Arial Bold"/>
                <a:cs typeface="Arial Bold"/>
                <a:sym typeface="Arial Bold"/>
              </a:rPr>
              <a:t> </a:t>
            </a:r>
            <a:r>
              <a:rPr lang="en-US" sz="1774" spc="173">
                <a:solidFill>
                  <a:srgbClr val="000000"/>
                </a:solidFill>
                <a:latin typeface="Arial"/>
                <a:ea typeface="Arial"/>
                <a:cs typeface="Arial"/>
                <a:sym typeface="Arial"/>
              </a:rPr>
              <a:t>and his </a:t>
            </a:r>
            <a:r>
              <a:rPr lang="en-US" b="true" sz="1774" spc="173">
                <a:solidFill>
                  <a:srgbClr val="0F6FC6"/>
                </a:solidFill>
                <a:latin typeface="Arial Bold"/>
                <a:ea typeface="Arial Bold"/>
                <a:cs typeface="Arial Bold"/>
                <a:sym typeface="Arial Bold"/>
              </a:rPr>
              <a:t>Blackshirts</a:t>
            </a:r>
            <a:r>
              <a:rPr lang="en-US" b="true" sz="1774" spc="173">
                <a:solidFill>
                  <a:srgbClr val="000000"/>
                </a:solidFill>
                <a:latin typeface="Arial Bold"/>
                <a:ea typeface="Arial Bold"/>
                <a:cs typeface="Arial Bold"/>
                <a:sym typeface="Arial Bold"/>
              </a:rPr>
              <a:t> </a:t>
            </a:r>
            <a:r>
              <a:rPr lang="en-US" sz="1774" spc="173">
                <a:solidFill>
                  <a:srgbClr val="000000"/>
                </a:solidFill>
                <a:latin typeface="Arial"/>
                <a:ea typeface="Arial"/>
                <a:cs typeface="Arial"/>
                <a:sym typeface="Arial"/>
              </a:rPr>
              <a:t>rise to power.</a:t>
            </a:r>
          </a:p>
        </p:txBody>
      </p:sp>
      <p:sp>
        <p:nvSpPr>
          <p:cNvPr name="TextBox 64" id="64"/>
          <p:cNvSpPr txBox="true"/>
          <p:nvPr/>
        </p:nvSpPr>
        <p:spPr>
          <a:xfrm rot="0">
            <a:off x="7320492" y="2124681"/>
            <a:ext cx="2938364" cy="1252819"/>
          </a:xfrm>
          <a:prstGeom prst="rect">
            <a:avLst/>
          </a:prstGeom>
        </p:spPr>
        <p:txBody>
          <a:bodyPr anchor="t" rtlCol="false" tIns="0" lIns="0" bIns="0" rIns="0">
            <a:spAutoFit/>
          </a:bodyPr>
          <a:lstStyle/>
          <a:p>
            <a:pPr algn="ctr" marL="0" indent="0" lvl="0">
              <a:lnSpc>
                <a:spcPts val="2449"/>
              </a:lnSpc>
              <a:spcBef>
                <a:spcPct val="0"/>
              </a:spcBef>
            </a:pPr>
            <a:r>
              <a:rPr lang="en-US" b="true" sz="1774" spc="173">
                <a:solidFill>
                  <a:srgbClr val="0F6FC6"/>
                </a:solidFill>
                <a:latin typeface="Arial Bold"/>
                <a:ea typeface="Arial Bold"/>
                <a:cs typeface="Arial Bold"/>
                <a:sym typeface="Arial Bold"/>
              </a:rPr>
              <a:t>Giacome Matteotti</a:t>
            </a:r>
            <a:r>
              <a:rPr lang="en-US" b="true" sz="1774" spc="173">
                <a:solidFill>
                  <a:srgbClr val="000000"/>
                </a:solidFill>
                <a:latin typeface="Arial Bold"/>
                <a:ea typeface="Arial Bold"/>
                <a:cs typeface="Arial Bold"/>
                <a:sym typeface="Arial Bold"/>
              </a:rPr>
              <a:t> </a:t>
            </a:r>
            <a:r>
              <a:rPr lang="en-US" sz="1774" spc="173">
                <a:solidFill>
                  <a:srgbClr val="000000"/>
                </a:solidFill>
                <a:latin typeface="Arial"/>
                <a:ea typeface="Arial"/>
                <a:cs typeface="Arial"/>
                <a:sym typeface="Arial"/>
              </a:rPr>
              <a:t>assassinated due to opposition against Mussolini</a:t>
            </a:r>
          </a:p>
        </p:txBody>
      </p:sp>
      <p:sp>
        <p:nvSpPr>
          <p:cNvPr name="TextBox 65" id="65"/>
          <p:cNvSpPr txBox="true"/>
          <p:nvPr/>
        </p:nvSpPr>
        <p:spPr>
          <a:xfrm rot="0">
            <a:off x="11632619" y="2245999"/>
            <a:ext cx="2938364" cy="948521"/>
          </a:xfrm>
          <a:prstGeom prst="rect">
            <a:avLst/>
          </a:prstGeom>
        </p:spPr>
        <p:txBody>
          <a:bodyPr anchor="t" rtlCol="false" tIns="0" lIns="0" bIns="0" rIns="0">
            <a:spAutoFit/>
          </a:bodyPr>
          <a:lstStyle/>
          <a:p>
            <a:pPr algn="ctr" marL="0" indent="0" lvl="0">
              <a:lnSpc>
                <a:spcPts val="2449"/>
              </a:lnSpc>
              <a:spcBef>
                <a:spcPct val="0"/>
              </a:spcBef>
            </a:pPr>
            <a:r>
              <a:rPr lang="en-US" sz="1774" spc="173">
                <a:solidFill>
                  <a:srgbClr val="000000"/>
                </a:solidFill>
                <a:latin typeface="Arial"/>
                <a:ea typeface="Arial"/>
                <a:cs typeface="Arial"/>
                <a:sym typeface="Arial"/>
              </a:rPr>
              <a:t>The </a:t>
            </a:r>
            <a:r>
              <a:rPr lang="en-US" b="true" sz="1774" spc="173">
                <a:solidFill>
                  <a:srgbClr val="0F6FC6"/>
                </a:solidFill>
                <a:latin typeface="Arial Bold"/>
                <a:ea typeface="Arial Bold"/>
                <a:cs typeface="Arial Bold"/>
                <a:sym typeface="Arial Bold"/>
              </a:rPr>
              <a:t>Rome-Berlin Axis Treaty </a:t>
            </a:r>
            <a:r>
              <a:rPr lang="en-US" sz="1774" spc="173">
                <a:solidFill>
                  <a:srgbClr val="000000"/>
                </a:solidFill>
                <a:latin typeface="Arial"/>
                <a:ea typeface="Arial"/>
                <a:cs typeface="Arial"/>
                <a:sym typeface="Arial"/>
              </a:rPr>
              <a:t>is signed by Hitler and Mussolini.</a:t>
            </a:r>
          </a:p>
        </p:txBody>
      </p:sp>
      <p:sp>
        <p:nvSpPr>
          <p:cNvPr name="TextBox 66" id="66"/>
          <p:cNvSpPr txBox="true"/>
          <p:nvPr/>
        </p:nvSpPr>
        <p:spPr>
          <a:xfrm rot="0">
            <a:off x="780162" y="8318934"/>
            <a:ext cx="2938364" cy="948521"/>
          </a:xfrm>
          <a:prstGeom prst="rect">
            <a:avLst/>
          </a:prstGeom>
        </p:spPr>
        <p:txBody>
          <a:bodyPr anchor="t" rtlCol="false" tIns="0" lIns="0" bIns="0" rIns="0">
            <a:spAutoFit/>
          </a:bodyPr>
          <a:lstStyle/>
          <a:p>
            <a:pPr algn="ctr" marL="0" indent="0" lvl="0">
              <a:lnSpc>
                <a:spcPts val="2449"/>
              </a:lnSpc>
              <a:spcBef>
                <a:spcPct val="0"/>
              </a:spcBef>
            </a:pPr>
            <a:r>
              <a:rPr lang="en-US" b="true" sz="1774" spc="173">
                <a:solidFill>
                  <a:srgbClr val="0F6FC6"/>
                </a:solidFill>
                <a:latin typeface="Arial Bold"/>
                <a:ea typeface="Arial Bold"/>
                <a:cs typeface="Arial Bold"/>
                <a:sym typeface="Arial Bold"/>
              </a:rPr>
              <a:t>Benito Mussolini </a:t>
            </a:r>
            <a:r>
              <a:rPr lang="en-US" sz="1774" spc="173">
                <a:solidFill>
                  <a:srgbClr val="000000"/>
                </a:solidFill>
                <a:latin typeface="Arial"/>
                <a:ea typeface="Arial"/>
                <a:cs typeface="Arial"/>
                <a:sym typeface="Arial"/>
              </a:rPr>
              <a:t>forms the </a:t>
            </a:r>
            <a:r>
              <a:rPr lang="en-US" b="true" sz="1774" spc="173">
                <a:solidFill>
                  <a:srgbClr val="0F6FC6"/>
                </a:solidFill>
                <a:latin typeface="Arial Bold"/>
                <a:ea typeface="Arial Bold"/>
                <a:cs typeface="Arial Bold"/>
                <a:sym typeface="Arial Bold"/>
              </a:rPr>
              <a:t>National Fascist Party</a:t>
            </a:r>
          </a:p>
        </p:txBody>
      </p:sp>
      <p:sp>
        <p:nvSpPr>
          <p:cNvPr name="TextBox 67" id="67"/>
          <p:cNvSpPr txBox="true"/>
          <p:nvPr/>
        </p:nvSpPr>
        <p:spPr>
          <a:xfrm rot="0">
            <a:off x="4971745" y="8166785"/>
            <a:ext cx="2938364" cy="1252819"/>
          </a:xfrm>
          <a:prstGeom prst="rect">
            <a:avLst/>
          </a:prstGeom>
        </p:spPr>
        <p:txBody>
          <a:bodyPr anchor="t" rtlCol="false" tIns="0" lIns="0" bIns="0" rIns="0">
            <a:spAutoFit/>
          </a:bodyPr>
          <a:lstStyle/>
          <a:p>
            <a:pPr algn="ctr">
              <a:lnSpc>
                <a:spcPts val="2449"/>
              </a:lnSpc>
            </a:pPr>
            <a:r>
              <a:rPr lang="en-US" b="true" sz="1774" spc="173">
                <a:solidFill>
                  <a:srgbClr val="0F6FC6"/>
                </a:solidFill>
                <a:latin typeface="Arial Bold"/>
                <a:ea typeface="Arial Bold"/>
                <a:cs typeface="Arial Bold"/>
                <a:sym typeface="Arial Bold"/>
              </a:rPr>
              <a:t>Acerbo Law</a:t>
            </a:r>
          </a:p>
          <a:p>
            <a:pPr algn="ctr" marL="0" indent="0" lvl="0">
              <a:lnSpc>
                <a:spcPts val="2449"/>
              </a:lnSpc>
              <a:spcBef>
                <a:spcPct val="0"/>
              </a:spcBef>
            </a:pPr>
            <a:r>
              <a:rPr lang="en-US" sz="1774" spc="173">
                <a:solidFill>
                  <a:srgbClr val="000000"/>
                </a:solidFill>
                <a:latin typeface="Arial"/>
                <a:ea typeface="Arial"/>
                <a:cs typeface="Arial"/>
                <a:sym typeface="Arial"/>
              </a:rPr>
              <a:t>Only the King could interfere with Mussolini's power</a:t>
            </a:r>
          </a:p>
        </p:txBody>
      </p:sp>
      <p:sp>
        <p:nvSpPr>
          <p:cNvPr name="TextBox 68" id="68"/>
          <p:cNvSpPr txBox="true"/>
          <p:nvPr/>
        </p:nvSpPr>
        <p:spPr>
          <a:xfrm rot="0">
            <a:off x="9550730" y="8176310"/>
            <a:ext cx="2938364" cy="1112107"/>
          </a:xfrm>
          <a:prstGeom prst="rect">
            <a:avLst/>
          </a:prstGeom>
        </p:spPr>
        <p:txBody>
          <a:bodyPr anchor="t" rtlCol="false" tIns="0" lIns="0" bIns="0" rIns="0">
            <a:spAutoFit/>
          </a:bodyPr>
          <a:lstStyle/>
          <a:p>
            <a:pPr algn="ctr" marL="0" indent="0" lvl="0">
              <a:lnSpc>
                <a:spcPts val="2204"/>
              </a:lnSpc>
              <a:spcBef>
                <a:spcPct val="0"/>
              </a:spcBef>
            </a:pPr>
            <a:r>
              <a:rPr lang="en-US" b="true" sz="1597" spc="156">
                <a:solidFill>
                  <a:srgbClr val="0F6FC6"/>
                </a:solidFill>
                <a:latin typeface="Arial Bold"/>
                <a:ea typeface="Arial Bold"/>
                <a:cs typeface="Arial Bold"/>
                <a:sym typeface="Arial Bold"/>
              </a:rPr>
              <a:t>Lateran Treaty of Concordat</a:t>
            </a:r>
            <a:r>
              <a:rPr lang="en-US" b="true" sz="1597" spc="156">
                <a:solidFill>
                  <a:srgbClr val="000000"/>
                </a:solidFill>
                <a:latin typeface="Arial Bold"/>
                <a:ea typeface="Arial Bold"/>
                <a:cs typeface="Arial Bold"/>
                <a:sym typeface="Arial Bold"/>
              </a:rPr>
              <a:t> </a:t>
            </a:r>
            <a:r>
              <a:rPr lang="en-US" sz="1597" spc="156">
                <a:solidFill>
                  <a:srgbClr val="000000"/>
                </a:solidFill>
                <a:latin typeface="Arial"/>
                <a:ea typeface="Arial"/>
                <a:cs typeface="Arial"/>
                <a:sym typeface="Arial"/>
              </a:rPr>
              <a:t>give Mussolini an understanding with the Catholic Church.</a:t>
            </a:r>
          </a:p>
        </p:txBody>
      </p:sp>
      <p:sp>
        <p:nvSpPr>
          <p:cNvPr name="TextBox 69" id="69"/>
          <p:cNvSpPr txBox="true"/>
          <p:nvPr/>
        </p:nvSpPr>
        <p:spPr>
          <a:xfrm rot="0">
            <a:off x="13839791" y="8471083"/>
            <a:ext cx="2938364" cy="644223"/>
          </a:xfrm>
          <a:prstGeom prst="rect">
            <a:avLst/>
          </a:prstGeom>
        </p:spPr>
        <p:txBody>
          <a:bodyPr anchor="t" rtlCol="false" tIns="0" lIns="0" bIns="0" rIns="0">
            <a:spAutoFit/>
          </a:bodyPr>
          <a:lstStyle/>
          <a:p>
            <a:pPr algn="ctr" marL="0" indent="0" lvl="0">
              <a:lnSpc>
                <a:spcPts val="2449"/>
              </a:lnSpc>
              <a:spcBef>
                <a:spcPct val="0"/>
              </a:spcBef>
            </a:pPr>
            <a:r>
              <a:rPr lang="en-US" sz="1774" spc="173">
                <a:solidFill>
                  <a:srgbClr val="000000"/>
                </a:solidFill>
                <a:latin typeface="Arial"/>
                <a:ea typeface="Arial"/>
                <a:cs typeface="Arial"/>
                <a:sym typeface="Arial"/>
              </a:rPr>
              <a:t>Italy enters </a:t>
            </a:r>
            <a:r>
              <a:rPr lang="en-US" b="true" sz="1774" spc="173">
                <a:solidFill>
                  <a:srgbClr val="0F6FC6"/>
                </a:solidFill>
                <a:latin typeface="Arial Bold"/>
                <a:ea typeface="Arial Bold"/>
                <a:cs typeface="Arial Bold"/>
                <a:sym typeface="Arial Bold"/>
              </a:rPr>
              <a:t>World War II</a:t>
            </a:r>
            <a:r>
              <a:rPr lang="en-US" b="true" sz="1774" spc="173">
                <a:solidFill>
                  <a:srgbClr val="000000"/>
                </a:solidFill>
                <a:latin typeface="Arial Bold"/>
                <a:ea typeface="Arial Bold"/>
                <a:cs typeface="Arial Bold"/>
                <a:sym typeface="Arial Bold"/>
              </a:rPr>
              <a:t> </a:t>
            </a:r>
            <a:r>
              <a:rPr lang="en-US" sz="1774" spc="173">
                <a:solidFill>
                  <a:srgbClr val="000000"/>
                </a:solidFill>
                <a:latin typeface="Arial"/>
                <a:ea typeface="Arial"/>
                <a:cs typeface="Arial"/>
                <a:sym typeface="Arial"/>
              </a:rPr>
              <a:t>as an </a:t>
            </a:r>
            <a:r>
              <a:rPr lang="en-US" b="true" sz="1774" spc="173">
                <a:solidFill>
                  <a:srgbClr val="0F6FC6"/>
                </a:solidFill>
                <a:latin typeface="Arial Bold"/>
                <a:ea typeface="Arial Bold"/>
                <a:cs typeface="Arial Bold"/>
                <a:sym typeface="Arial Bold"/>
              </a:rPr>
              <a:t>Axis Power</a:t>
            </a:r>
            <a:r>
              <a:rPr lang="en-US" sz="1774" spc="173">
                <a:solidFill>
                  <a:srgbClr val="000000"/>
                </a:solidFill>
                <a:latin typeface="Arial"/>
                <a:ea typeface="Arial"/>
                <a:cs typeface="Arial"/>
                <a:sym typeface="Arial"/>
              </a:rPr>
              <a:t>.</a:t>
            </a:r>
          </a:p>
        </p:txBody>
      </p:sp>
      <p:sp>
        <p:nvSpPr>
          <p:cNvPr name="TextBox 70" id="70"/>
          <p:cNvSpPr txBox="true"/>
          <p:nvPr/>
        </p:nvSpPr>
        <p:spPr>
          <a:xfrm rot="0">
            <a:off x="6999828" y="-47408"/>
            <a:ext cx="3182927" cy="441044"/>
          </a:xfrm>
          <a:prstGeom prst="rect">
            <a:avLst/>
          </a:prstGeom>
        </p:spPr>
        <p:txBody>
          <a:bodyPr anchor="t" rtlCol="false" tIns="0" lIns="0" bIns="0" rIns="0">
            <a:spAutoFit/>
          </a:bodyPr>
          <a:lstStyle/>
          <a:p>
            <a:pPr algn="ctr">
              <a:lnSpc>
                <a:spcPts val="3393"/>
              </a:lnSpc>
            </a:pPr>
            <a:r>
              <a:rPr lang="en-US" b="true" sz="2424">
                <a:solidFill>
                  <a:srgbClr val="0F6FC6"/>
                </a:solidFill>
                <a:latin typeface="Old Standard Bold"/>
                <a:ea typeface="Old Standard Bold"/>
                <a:cs typeface="Old Standard Bold"/>
                <a:sym typeface="Old Standard Bold"/>
              </a:rPr>
              <a:t>Chapter</a:t>
            </a:r>
            <a:r>
              <a:rPr lang="en-US" b="true" sz="2424">
                <a:solidFill>
                  <a:srgbClr val="0F6FC6"/>
                </a:solidFill>
                <a:latin typeface="Old Standard Bold"/>
                <a:ea typeface="Old Standard Bold"/>
                <a:cs typeface="Old Standard Bold"/>
                <a:sym typeface="Old Standard Bold"/>
              </a:rPr>
              <a:t> 23</a:t>
            </a:r>
          </a:p>
        </p:txBody>
      </p:sp>
      <p:sp>
        <p:nvSpPr>
          <p:cNvPr name="TextBox 71" id="71"/>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Twenty-Three: Life in Fascist Italy</a:t>
            </a:r>
          </a:p>
        </p:txBody>
      </p:sp>
      <p:sp>
        <p:nvSpPr>
          <p:cNvPr name="TextBox 72" id="7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73" id="73"/>
          <p:cNvGrpSpPr/>
          <p:nvPr/>
        </p:nvGrpSpPr>
        <p:grpSpPr>
          <a:xfrm rot="0">
            <a:off x="11383909" y="9739685"/>
            <a:ext cx="5555351" cy="530224"/>
            <a:chOff x="0" y="0"/>
            <a:chExt cx="7407135" cy="706965"/>
          </a:xfrm>
        </p:grpSpPr>
        <p:sp>
          <p:nvSpPr>
            <p:cNvPr name="Freeform 74" id="7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5" id="7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6" id="7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77" id="7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78" id="7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79" id="7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Winning the Church</a:t>
            </a:r>
          </a:p>
        </p:txBody>
      </p:sp>
      <p:sp>
        <p:nvSpPr>
          <p:cNvPr name="TextBox 7" id="7"/>
          <p:cNvSpPr txBox="true"/>
          <p:nvPr/>
        </p:nvSpPr>
        <p:spPr>
          <a:xfrm rot="0">
            <a:off x="1028700" y="2120899"/>
            <a:ext cx="15609955"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Mussolini's relationship with the </a:t>
            </a:r>
            <a:r>
              <a:rPr lang="en-US" sz="3000" b="true">
                <a:solidFill>
                  <a:srgbClr val="000000"/>
                </a:solidFill>
                <a:latin typeface="Arial Bold"/>
                <a:ea typeface="Arial Bold"/>
                <a:cs typeface="Arial Bold"/>
                <a:sym typeface="Arial Bold"/>
              </a:rPr>
              <a:t>Roman Catholic Church</a:t>
            </a:r>
            <a:r>
              <a:rPr lang="en-US" sz="3000">
                <a:solidFill>
                  <a:srgbClr val="000000"/>
                </a:solidFill>
                <a:latin typeface="Arial"/>
                <a:ea typeface="Arial"/>
                <a:cs typeface="Arial"/>
                <a:sym typeface="Arial"/>
              </a:rPr>
              <a:t> is a defining aspect of his reign, marked most significantly by the signing of the </a:t>
            </a:r>
            <a:r>
              <a:rPr lang="en-US" sz="3000" b="true">
                <a:solidFill>
                  <a:srgbClr val="000000"/>
                </a:solidFill>
                <a:latin typeface="Arial Bold"/>
                <a:ea typeface="Arial Bold"/>
                <a:cs typeface="Arial Bold"/>
                <a:sym typeface="Arial Bold"/>
              </a:rPr>
              <a:t>Lateran Treaty</a:t>
            </a:r>
            <a:r>
              <a:rPr lang="en-US" sz="3000">
                <a:solidFill>
                  <a:srgbClr val="000000"/>
                </a:solidFill>
                <a:latin typeface="Arial"/>
                <a:ea typeface="Arial"/>
                <a:cs typeface="Arial"/>
                <a:sym typeface="Arial"/>
              </a:rPr>
              <a:t> in 1929. Recognizing the Church's profound influence in Italy, Mussolini sought to win its favor, both to </a:t>
            </a:r>
            <a:r>
              <a:rPr lang="en-US" sz="3000" b="true">
                <a:solidFill>
                  <a:srgbClr val="000000"/>
                </a:solidFill>
                <a:latin typeface="Arial Bold"/>
                <a:ea typeface="Arial Bold"/>
                <a:cs typeface="Arial Bold"/>
                <a:sym typeface="Arial Bold"/>
              </a:rPr>
              <a:t>legitimize</a:t>
            </a:r>
            <a:r>
              <a:rPr lang="en-US" sz="3000">
                <a:solidFill>
                  <a:srgbClr val="000000"/>
                </a:solidFill>
                <a:latin typeface="Arial"/>
                <a:ea typeface="Arial"/>
                <a:cs typeface="Arial"/>
                <a:sym typeface="Arial"/>
              </a:rPr>
              <a:t> his regime and to </a:t>
            </a:r>
            <a:r>
              <a:rPr lang="en-US" sz="3000" b="true">
                <a:solidFill>
                  <a:srgbClr val="000000"/>
                </a:solidFill>
                <a:latin typeface="Arial Bold"/>
                <a:ea typeface="Arial Bold"/>
                <a:cs typeface="Arial Bold"/>
                <a:sym typeface="Arial Bold"/>
              </a:rPr>
              <a:t>unify</a:t>
            </a:r>
            <a:r>
              <a:rPr lang="en-US" sz="3000">
                <a:solidFill>
                  <a:srgbClr val="000000"/>
                </a:solidFill>
                <a:latin typeface="Arial"/>
                <a:ea typeface="Arial"/>
                <a:cs typeface="Arial"/>
                <a:sym typeface="Arial"/>
              </a:rPr>
              <a:t> the nation under </a:t>
            </a:r>
            <a:r>
              <a:rPr lang="en-US" sz="3000" b="true">
                <a:solidFill>
                  <a:srgbClr val="000000"/>
                </a:solidFill>
                <a:latin typeface="Arial Bold"/>
                <a:ea typeface="Arial Bold"/>
                <a:cs typeface="Arial Bold"/>
                <a:sym typeface="Arial Bold"/>
              </a:rPr>
              <a:t>Fascism</a:t>
            </a:r>
            <a:r>
              <a:rPr lang="en-US" sz="3000">
                <a:solidFill>
                  <a:srgbClr val="000000"/>
                </a:solidFill>
                <a:latin typeface="Arial"/>
                <a:ea typeface="Arial"/>
                <a:cs typeface="Arial"/>
                <a:sym typeface="Arial"/>
              </a:rPr>
              <a:t>. The Lateran Treaty resolved the longstanding </a:t>
            </a:r>
            <a:r>
              <a:rPr lang="en-US" sz="3000" b="true">
                <a:solidFill>
                  <a:srgbClr val="000000"/>
                </a:solidFill>
                <a:latin typeface="Arial Bold"/>
                <a:ea typeface="Arial Bold"/>
                <a:cs typeface="Arial Bold"/>
                <a:sym typeface="Arial Bold"/>
              </a:rPr>
              <a:t>"Roman Question,"</a:t>
            </a:r>
            <a:r>
              <a:rPr lang="en-US" sz="3000">
                <a:solidFill>
                  <a:srgbClr val="000000"/>
                </a:solidFill>
                <a:latin typeface="Arial"/>
                <a:ea typeface="Arial"/>
                <a:cs typeface="Arial"/>
                <a:sym typeface="Arial"/>
              </a:rPr>
              <a:t> granting the </a:t>
            </a:r>
            <a:r>
              <a:rPr lang="en-US" sz="3000" b="true">
                <a:solidFill>
                  <a:srgbClr val="000000"/>
                </a:solidFill>
                <a:latin typeface="Arial Bold"/>
                <a:ea typeface="Arial Bold"/>
                <a:cs typeface="Arial Bold"/>
                <a:sym typeface="Arial Bold"/>
              </a:rPr>
              <a:t>Vatican City</a:t>
            </a:r>
            <a:r>
              <a:rPr lang="en-US" sz="3000">
                <a:solidFill>
                  <a:srgbClr val="000000"/>
                </a:solidFill>
                <a:latin typeface="Arial"/>
                <a:ea typeface="Arial"/>
                <a:cs typeface="Arial"/>
                <a:sym typeface="Arial"/>
              </a:rPr>
              <a:t> independent nation status, ensuring </a:t>
            </a:r>
            <a:r>
              <a:rPr lang="en-US" sz="3000" b="true">
                <a:solidFill>
                  <a:srgbClr val="000000"/>
                </a:solidFill>
                <a:latin typeface="Arial Bold"/>
                <a:ea typeface="Arial Bold"/>
                <a:cs typeface="Arial Bold"/>
                <a:sym typeface="Arial Bold"/>
              </a:rPr>
              <a:t>papal sovereignty</a:t>
            </a:r>
            <a:r>
              <a:rPr lang="en-US" sz="3000">
                <a:solidFill>
                  <a:srgbClr val="000000"/>
                </a:solidFill>
                <a:latin typeface="Arial"/>
                <a:ea typeface="Arial"/>
                <a:cs typeface="Arial"/>
                <a:sym typeface="Arial"/>
              </a:rPr>
              <a:t>, and providing financial compensation for the </a:t>
            </a:r>
            <a:r>
              <a:rPr lang="en-US" sz="3000" b="true">
                <a:solidFill>
                  <a:srgbClr val="000000"/>
                </a:solidFill>
                <a:latin typeface="Arial Bold"/>
                <a:ea typeface="Arial Bold"/>
                <a:cs typeface="Arial Bold"/>
                <a:sym typeface="Arial Bold"/>
              </a:rPr>
              <a:t>Papal States'</a:t>
            </a:r>
            <a:r>
              <a:rPr lang="en-US" sz="3000">
                <a:solidFill>
                  <a:srgbClr val="000000"/>
                </a:solidFill>
                <a:latin typeface="Arial"/>
                <a:ea typeface="Arial"/>
                <a:cs typeface="Arial"/>
                <a:sym typeface="Arial"/>
              </a:rPr>
              <a:t> loss in 1870. In return, </a:t>
            </a:r>
            <a:r>
              <a:rPr lang="en-US" sz="3000" b="true">
                <a:solidFill>
                  <a:srgbClr val="000000"/>
                </a:solidFill>
                <a:latin typeface="Arial Bold"/>
                <a:ea typeface="Arial Bold"/>
                <a:cs typeface="Arial Bold"/>
                <a:sym typeface="Arial Bold"/>
              </a:rPr>
              <a:t>Catholicism</a:t>
            </a:r>
            <a:r>
              <a:rPr lang="en-US" sz="3000">
                <a:solidFill>
                  <a:srgbClr val="000000"/>
                </a:solidFill>
                <a:latin typeface="Arial"/>
                <a:ea typeface="Arial"/>
                <a:cs typeface="Arial"/>
                <a:sym typeface="Arial"/>
              </a:rPr>
              <a:t> was declared Italy's state religion, religious instruction became mandatory in schools, and the Church gained a say in many </a:t>
            </a:r>
            <a:r>
              <a:rPr lang="en-US" sz="3000" b="true">
                <a:solidFill>
                  <a:srgbClr val="000000"/>
                </a:solidFill>
                <a:latin typeface="Arial Bold"/>
                <a:ea typeface="Arial Bold"/>
                <a:cs typeface="Arial Bold"/>
                <a:sym typeface="Arial Bold"/>
              </a:rPr>
              <a:t>family law</a:t>
            </a:r>
            <a:r>
              <a:rPr lang="en-US" sz="3000">
                <a:solidFill>
                  <a:srgbClr val="000000"/>
                </a:solidFill>
                <a:latin typeface="Arial"/>
                <a:ea typeface="Arial"/>
                <a:cs typeface="Arial"/>
                <a:sym typeface="Arial"/>
              </a:rPr>
              <a:t> matters. This alliance bolstered Mussolini's image, portraying him as a leader who reconciled </a:t>
            </a:r>
            <a:r>
              <a:rPr lang="en-US" sz="3000" b="true">
                <a:solidFill>
                  <a:srgbClr val="000000"/>
                </a:solidFill>
                <a:latin typeface="Arial Bold"/>
                <a:ea typeface="Arial Bold"/>
                <a:cs typeface="Arial Bold"/>
                <a:sym typeface="Arial Bold"/>
              </a:rPr>
              <a:t>modernity</a:t>
            </a:r>
            <a:r>
              <a:rPr lang="en-US" sz="3000">
                <a:solidFill>
                  <a:srgbClr val="000000"/>
                </a:solidFill>
                <a:latin typeface="Arial"/>
                <a:ea typeface="Arial"/>
                <a:cs typeface="Arial"/>
                <a:sym typeface="Arial"/>
              </a:rPr>
              <a:t> with </a:t>
            </a:r>
            <a:r>
              <a:rPr lang="en-US" sz="3000" b="true">
                <a:solidFill>
                  <a:srgbClr val="000000"/>
                </a:solidFill>
                <a:latin typeface="Arial Bold"/>
                <a:ea typeface="Arial Bold"/>
                <a:cs typeface="Arial Bold"/>
                <a:sym typeface="Arial Bold"/>
              </a:rPr>
              <a:t>tradition</a:t>
            </a:r>
            <a:r>
              <a:rPr lang="en-US" sz="3000">
                <a:solidFill>
                  <a:srgbClr val="000000"/>
                </a:solidFill>
                <a:latin typeface="Arial"/>
                <a:ea typeface="Arial"/>
                <a:cs typeface="Arial"/>
                <a:sym typeface="Arial"/>
              </a:rPr>
              <a:t>, ensuring the Church's </a:t>
            </a:r>
            <a:r>
              <a:rPr lang="en-US" sz="3000" b="true">
                <a:solidFill>
                  <a:srgbClr val="000000"/>
                </a:solidFill>
                <a:latin typeface="Arial Bold"/>
                <a:ea typeface="Arial Bold"/>
                <a:cs typeface="Arial Bold"/>
                <a:sym typeface="Arial Bold"/>
              </a:rPr>
              <a:t>acquiescence</a:t>
            </a:r>
            <a:r>
              <a:rPr lang="en-US" sz="3000">
                <a:solidFill>
                  <a:srgbClr val="000000"/>
                </a:solidFill>
                <a:latin typeface="Arial"/>
                <a:ea typeface="Arial"/>
                <a:cs typeface="Arial"/>
                <a:sym typeface="Arial"/>
              </a:rPr>
              <a:t> to his rule. The Church, in return, received assurances of its central role in Italian society, solidifying a mutually beneficial relationship between the </a:t>
            </a:r>
            <a:r>
              <a:rPr lang="en-US" sz="3000" b="true">
                <a:solidFill>
                  <a:srgbClr val="000000"/>
                </a:solidFill>
                <a:latin typeface="Arial Bold"/>
                <a:ea typeface="Arial Bold"/>
                <a:cs typeface="Arial Bold"/>
                <a:sym typeface="Arial Bold"/>
              </a:rPr>
              <a:t>Fascist state</a:t>
            </a:r>
            <a:r>
              <a:rPr lang="en-US" sz="3000">
                <a:solidFill>
                  <a:srgbClr val="000000"/>
                </a:solidFill>
                <a:latin typeface="Arial"/>
                <a:ea typeface="Arial"/>
                <a:cs typeface="Arial"/>
                <a:sym typeface="Arial"/>
              </a:rPr>
              <a:t> and the </a:t>
            </a:r>
            <a:r>
              <a:rPr lang="en-US" sz="3000" b="true">
                <a:solidFill>
                  <a:srgbClr val="000000"/>
                </a:solidFill>
                <a:latin typeface="Arial Bold"/>
                <a:ea typeface="Arial Bold"/>
                <a:cs typeface="Arial Bold"/>
                <a:sym typeface="Arial Bold"/>
              </a:rPr>
              <a:t>Vatican</a:t>
            </a:r>
            <a:r>
              <a:rPr lang="en-US" sz="3000">
                <a:solidFill>
                  <a:srgbClr val="000000"/>
                </a:solidFill>
                <a:latin typeface="Arial"/>
                <a:ea typeface="Arial"/>
                <a:cs typeface="Arial"/>
                <a:sym typeface="Arial"/>
              </a:rPr>
              <a:t>.</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Twenty-Three: Life in Fascist Italy</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685800" y="856352"/>
            <a:ext cx="8458200" cy="8574296"/>
          </a:xfrm>
          <a:custGeom>
            <a:avLst/>
            <a:gdLst/>
            <a:ahLst/>
            <a:cxnLst/>
            <a:rect r="r" b="b" t="t" l="l"/>
            <a:pathLst>
              <a:path h="8574296" w="8458200">
                <a:moveTo>
                  <a:pt x="0" y="0"/>
                </a:moveTo>
                <a:lnTo>
                  <a:pt x="8458200" y="0"/>
                </a:lnTo>
                <a:lnTo>
                  <a:pt x="8458200" y="8574296"/>
                </a:lnTo>
                <a:lnTo>
                  <a:pt x="0" y="8574296"/>
                </a:lnTo>
                <a:lnTo>
                  <a:pt x="0" y="0"/>
                </a:lnTo>
                <a:close/>
              </a:path>
            </a:pathLst>
          </a:custGeom>
          <a:blipFill>
            <a:blip r:embed="rId2"/>
            <a:stretch>
              <a:fillRect l="0" t="0" r="0" b="-14603"/>
            </a:stretch>
          </a:blipFill>
        </p:spPr>
      </p:sp>
      <p:sp>
        <p:nvSpPr>
          <p:cNvPr name="Freeform 7" id="7"/>
          <p:cNvSpPr/>
          <p:nvPr/>
        </p:nvSpPr>
        <p:spPr>
          <a:xfrm flipH="false" flipV="false" rot="0">
            <a:off x="9144000" y="2025396"/>
            <a:ext cx="7795260" cy="6236208"/>
          </a:xfrm>
          <a:custGeom>
            <a:avLst/>
            <a:gdLst/>
            <a:ahLst/>
            <a:cxnLst/>
            <a:rect r="r" b="b" t="t" l="l"/>
            <a:pathLst>
              <a:path h="6236208" w="7795260">
                <a:moveTo>
                  <a:pt x="0" y="0"/>
                </a:moveTo>
                <a:lnTo>
                  <a:pt x="7795260" y="0"/>
                </a:lnTo>
                <a:lnTo>
                  <a:pt x="7795260" y="6236208"/>
                </a:lnTo>
                <a:lnTo>
                  <a:pt x="0" y="6236208"/>
                </a:lnTo>
                <a:lnTo>
                  <a:pt x="0" y="0"/>
                </a:lnTo>
                <a:close/>
              </a:path>
            </a:pathLst>
          </a:custGeom>
          <a:blipFill>
            <a:blip r:embed="rId3"/>
            <a:stretch>
              <a:fillRect l="0" t="0" r="0" b="0"/>
            </a:stretch>
          </a:blipFill>
        </p:spPr>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Twenty-Three: Life in Fascist Italy</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Education</a:t>
            </a:r>
          </a:p>
        </p:txBody>
      </p:sp>
      <p:sp>
        <p:nvSpPr>
          <p:cNvPr name="TextBox 7" id="7"/>
          <p:cNvSpPr txBox="true"/>
          <p:nvPr/>
        </p:nvSpPr>
        <p:spPr>
          <a:xfrm rot="0">
            <a:off x="1028700" y="2120899"/>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Propaganda was not limited to media; it was infused into Italy's education system.</a:t>
            </a:r>
          </a:p>
          <a:p>
            <a:pPr algn="l" marL="647702" indent="-323851" lvl="1">
              <a:lnSpc>
                <a:spcPts val="4200"/>
              </a:lnSpc>
              <a:buFont typeface="Arial"/>
              <a:buChar char="•"/>
            </a:pPr>
            <a:r>
              <a:rPr lang="en-US" sz="3000">
                <a:solidFill>
                  <a:srgbClr val="000000"/>
                </a:solidFill>
                <a:latin typeface="Arial"/>
                <a:ea typeface="Arial"/>
                <a:cs typeface="Arial"/>
                <a:sym typeface="Arial"/>
              </a:rPr>
              <a:t>School curricula were modified to promote Fascist ideologies, focusing on nationalistic and militaristic values.</a:t>
            </a:r>
          </a:p>
          <a:p>
            <a:pPr algn="l" marL="647702" indent="-323851" lvl="1">
              <a:lnSpc>
                <a:spcPts val="4200"/>
              </a:lnSpc>
              <a:buFont typeface="Arial"/>
              <a:buChar char="•"/>
            </a:pPr>
            <a:r>
              <a:rPr lang="en-US" sz="3000">
                <a:solidFill>
                  <a:srgbClr val="000000"/>
                </a:solidFill>
                <a:latin typeface="Arial"/>
                <a:ea typeface="Arial"/>
                <a:cs typeface="Arial"/>
                <a:sym typeface="Arial"/>
              </a:rPr>
              <a:t>Mussolini wanted to create a new generation of Italians devoted to the state and introduced mandatory youth organizations like the </a:t>
            </a:r>
            <a:r>
              <a:rPr lang="en-US" b="true" sz="3000">
                <a:solidFill>
                  <a:srgbClr val="000000"/>
                </a:solidFill>
                <a:latin typeface="Arial Bold"/>
                <a:ea typeface="Arial Bold"/>
                <a:cs typeface="Arial Bold"/>
                <a:sym typeface="Arial Bold"/>
              </a:rPr>
              <a:t>Balilla</a:t>
            </a:r>
            <a:r>
              <a:rPr lang="en-US" sz="3000">
                <a:solidFill>
                  <a:srgbClr val="000000"/>
                </a:solidFill>
                <a:latin typeface="Arial"/>
                <a:ea typeface="Arial"/>
                <a:cs typeface="Arial"/>
                <a:sym typeface="Arial"/>
              </a:rPr>
              <a:t> and </a:t>
            </a:r>
            <a:r>
              <a:rPr lang="en-US" b="true" sz="3000">
                <a:solidFill>
                  <a:srgbClr val="000000"/>
                </a:solidFill>
                <a:latin typeface="Arial Bold"/>
                <a:ea typeface="Arial Bold"/>
                <a:cs typeface="Arial Bold"/>
                <a:sym typeface="Arial Bold"/>
              </a:rPr>
              <a:t>Piccole Italiane</a:t>
            </a:r>
            <a:r>
              <a:rPr lang="en-US" sz="3000">
                <a:solidFill>
                  <a:srgbClr val="000000"/>
                </a:solidFill>
                <a:latin typeface="Arial"/>
                <a:ea typeface="Arial"/>
                <a:cs typeface="Arial"/>
                <a:sym typeface="Arial"/>
              </a:rPr>
              <a:t>.</a:t>
            </a:r>
          </a:p>
          <a:p>
            <a:pPr algn="l">
              <a:lnSpc>
                <a:spcPts val="4200"/>
              </a:lnSpc>
            </a:pP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Twenty-Three: Life in Fascist Italy</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23900"/>
            <a:ext cx="15609955" cy="1520828"/>
          </a:xfrm>
          <a:prstGeom prst="rect">
            <a:avLst/>
          </a:prstGeom>
        </p:spPr>
        <p:txBody>
          <a:bodyPr anchor="t" rtlCol="false" tIns="0" lIns="0" bIns="0" rIns="0">
            <a:spAutoFit/>
          </a:bodyPr>
          <a:lstStyle/>
          <a:p>
            <a:pPr algn="l">
              <a:lnSpc>
                <a:spcPts val="11199"/>
              </a:lnSpc>
            </a:pPr>
            <a:r>
              <a:rPr lang="en-US" sz="7999" b="true">
                <a:solidFill>
                  <a:srgbClr val="004AAD"/>
                </a:solidFill>
                <a:latin typeface="Arial Bold"/>
                <a:ea typeface="Arial Bold"/>
                <a:cs typeface="Arial Bold"/>
                <a:sym typeface="Arial Bold"/>
              </a:rPr>
              <a:t>Women's Lives Under Mussolini</a:t>
            </a:r>
          </a:p>
        </p:txBody>
      </p:sp>
      <p:sp>
        <p:nvSpPr>
          <p:cNvPr name="TextBox 7" id="7"/>
          <p:cNvSpPr txBox="true"/>
          <p:nvPr/>
        </p:nvSpPr>
        <p:spPr>
          <a:xfrm rot="0">
            <a:off x="1028700" y="2120899"/>
            <a:ext cx="15609955" cy="27146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Under Fascist rule, traditional gender roles were reinforced. Women were seen primarily as mothers and homemakers. Mussolini viewed the increase of the Italian population as crucial for his new empire, so policies encouraged women to have large families. Despite this, women were still active in various sectors of society, though often in limited or subservient roles.</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Twenty-Three: Life in Fascist Italy</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Twenty-Three: Life in Fascist Italy</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23.2</a:t>
            </a:r>
          </a:p>
        </p:txBody>
      </p:sp>
      <p:sp>
        <p:nvSpPr>
          <p:cNvPr name="TextBox 8" id="8"/>
          <p:cNvSpPr txBox="true"/>
          <p:nvPr/>
        </p:nvSpPr>
        <p:spPr>
          <a:xfrm rot="0">
            <a:off x="1028700" y="1819275"/>
            <a:ext cx="15609955" cy="43148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ea typeface="Arial"/>
                <a:cs typeface="Arial"/>
                <a:sym typeface="Arial"/>
              </a:rPr>
              <a:t>List two policies Mussolini implemented once in power.</a:t>
            </a:r>
          </a:p>
          <a:p>
            <a:pPr algn="l" marL="647702" indent="-323851" lvl="1">
              <a:lnSpc>
                <a:spcPts val="4200"/>
              </a:lnSpc>
              <a:buAutoNum type="arabicPeriod" startAt="1"/>
            </a:pPr>
            <a:r>
              <a:rPr lang="en-US" sz="3000">
                <a:solidFill>
                  <a:srgbClr val="0DA33B"/>
                </a:solidFill>
                <a:latin typeface="Arial"/>
                <a:ea typeface="Arial"/>
                <a:cs typeface="Arial"/>
                <a:sym typeface="Arial"/>
              </a:rPr>
              <a:t>What is propaganda? Give three examples of how it was used by Mussolini.</a:t>
            </a:r>
          </a:p>
          <a:p>
            <a:pPr algn="l" marL="647702" indent="-323851" lvl="1">
              <a:lnSpc>
                <a:spcPts val="4200"/>
              </a:lnSpc>
              <a:buAutoNum type="arabicPeriod" startAt="1"/>
            </a:pPr>
            <a:r>
              <a:rPr lang="en-US" sz="3000">
                <a:solidFill>
                  <a:srgbClr val="0DA33B"/>
                </a:solidFill>
                <a:latin typeface="Arial"/>
                <a:ea typeface="Arial"/>
                <a:cs typeface="Arial"/>
                <a:sym typeface="Arial"/>
              </a:rPr>
              <a:t>Why do you think dictatorships need to use propaganda?</a:t>
            </a:r>
          </a:p>
          <a:p>
            <a:pPr algn="l" marL="647702" indent="-323851" lvl="1">
              <a:lnSpc>
                <a:spcPts val="4200"/>
              </a:lnSpc>
              <a:buAutoNum type="arabicPeriod" startAt="1"/>
            </a:pPr>
            <a:r>
              <a:rPr lang="en-US" sz="3000">
                <a:solidFill>
                  <a:srgbClr val="0DA33B"/>
                </a:solidFill>
                <a:latin typeface="Arial"/>
                <a:ea typeface="Arial"/>
                <a:cs typeface="Arial"/>
                <a:sym typeface="Arial"/>
              </a:rPr>
              <a:t>How did Mussolini's educational reforms promote Fascism?</a:t>
            </a:r>
          </a:p>
          <a:p>
            <a:pPr algn="l" marL="647702" indent="-323851" lvl="1">
              <a:lnSpc>
                <a:spcPts val="4200"/>
              </a:lnSpc>
              <a:buAutoNum type="arabicPeriod" startAt="1"/>
            </a:pPr>
            <a:r>
              <a:rPr lang="en-US" sz="3000">
                <a:solidFill>
                  <a:srgbClr val="0DA33B"/>
                </a:solidFill>
                <a:latin typeface="Arial"/>
                <a:ea typeface="Arial"/>
                <a:cs typeface="Arial"/>
                <a:sym typeface="Arial"/>
              </a:rPr>
              <a:t>Did Mussolini's policies encourage traditional family values in Italy?</a:t>
            </a:r>
          </a:p>
          <a:p>
            <a:pPr algn="l" marL="647702" indent="-323851" lvl="1">
              <a:lnSpc>
                <a:spcPts val="4200"/>
              </a:lnSpc>
              <a:buAutoNum type="arabicPeriod" startAt="1"/>
            </a:pPr>
            <a:r>
              <a:rPr lang="en-US" sz="3000">
                <a:solidFill>
                  <a:srgbClr val="0DA33B"/>
                </a:solidFill>
                <a:latin typeface="Arial"/>
                <a:ea typeface="Arial"/>
                <a:cs typeface="Arial"/>
                <a:sym typeface="Arial"/>
              </a:rPr>
              <a:t>Compare Mussolini's views on women to those of traditional Italian society. Explain your answer.</a:t>
            </a:r>
          </a:p>
          <a:p>
            <a:pPr algn="l" marL="647702" indent="-323851" lvl="1">
              <a:lnSpc>
                <a:spcPts val="4200"/>
              </a:lnSpc>
              <a:buAutoNum type="arabicPeriod" startAt="1"/>
            </a:pPr>
            <a:r>
              <a:rPr lang="en-US" sz="3000">
                <a:solidFill>
                  <a:srgbClr val="FF914D"/>
                </a:solidFill>
                <a:latin typeface="Arial"/>
                <a:ea typeface="Arial"/>
                <a:cs typeface="Arial"/>
                <a:sym typeface="Arial"/>
              </a:rPr>
              <a:t>How did Fascist rule impact the lives of Italian women?</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Twenty-Three: Life in Fascist Italy</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23.2</a:t>
            </a:r>
          </a:p>
        </p:txBody>
      </p:sp>
      <p:sp>
        <p:nvSpPr>
          <p:cNvPr name="TextBox 8" id="8"/>
          <p:cNvSpPr txBox="true"/>
          <p:nvPr/>
        </p:nvSpPr>
        <p:spPr>
          <a:xfrm rot="0">
            <a:off x="1028700" y="1819275"/>
            <a:ext cx="15609955" cy="59150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0000"/>
                </a:solidFill>
                <a:latin typeface="Arial"/>
                <a:ea typeface="Arial"/>
                <a:cs typeface="Arial"/>
                <a:sym typeface="Arial"/>
              </a:rPr>
              <a:t>The Acerbo Law and the Lateran Treaty of Concordat</a:t>
            </a:r>
          </a:p>
          <a:p>
            <a:pPr algn="l" marL="647702" indent="-323851" lvl="1">
              <a:lnSpc>
                <a:spcPts val="4200"/>
              </a:lnSpc>
              <a:buAutoNum type="arabicPeriod" startAt="1"/>
            </a:pPr>
            <a:r>
              <a:rPr lang="en-US" sz="3000">
                <a:solidFill>
                  <a:srgbClr val="000000"/>
                </a:solidFill>
                <a:latin typeface="Arial"/>
                <a:ea typeface="Arial"/>
                <a:cs typeface="Arial"/>
                <a:sym typeface="Arial"/>
              </a:rPr>
              <a:t>Propaganda is the deliberate control of information that is given to the public to influence opinions. Radio, newspapers, education.</a:t>
            </a:r>
          </a:p>
          <a:p>
            <a:pPr algn="l" marL="647702" indent="-323851" lvl="1">
              <a:lnSpc>
                <a:spcPts val="4200"/>
              </a:lnSpc>
              <a:buAutoNum type="arabicPeriod" startAt="1"/>
            </a:pPr>
            <a:r>
              <a:rPr lang="en-US" sz="3000">
                <a:solidFill>
                  <a:srgbClr val="000000"/>
                </a:solidFill>
                <a:latin typeface="Arial"/>
                <a:ea typeface="Arial"/>
                <a:cs typeface="Arial"/>
                <a:sym typeface="Arial"/>
              </a:rPr>
              <a:t>To keep themselves in power.</a:t>
            </a:r>
          </a:p>
          <a:p>
            <a:pPr algn="l" marL="647702" indent="-323851" lvl="1">
              <a:lnSpc>
                <a:spcPts val="4200"/>
              </a:lnSpc>
              <a:buAutoNum type="arabicPeriod" startAt="1"/>
            </a:pPr>
            <a:r>
              <a:rPr lang="en-US" sz="3000">
                <a:solidFill>
                  <a:srgbClr val="000000"/>
                </a:solidFill>
                <a:latin typeface="Arial"/>
                <a:ea typeface="Arial"/>
                <a:cs typeface="Arial"/>
                <a:sym typeface="Arial"/>
              </a:rPr>
              <a:t>It taught fascism to children from a young age to indoctrinate them.</a:t>
            </a:r>
          </a:p>
          <a:p>
            <a:pPr algn="l" marL="647702" indent="-323851" lvl="1">
              <a:lnSpc>
                <a:spcPts val="4200"/>
              </a:lnSpc>
              <a:buAutoNum type="arabicPeriod" startAt="1"/>
            </a:pPr>
            <a:r>
              <a:rPr lang="en-US" sz="3000">
                <a:solidFill>
                  <a:srgbClr val="000000"/>
                </a:solidFill>
                <a:latin typeface="Arial"/>
                <a:ea typeface="Arial"/>
                <a:cs typeface="Arial"/>
                <a:sym typeface="Arial"/>
              </a:rPr>
              <a:t>Yes, they encouraged traditional life.</a:t>
            </a:r>
          </a:p>
          <a:p>
            <a:pPr algn="l" marL="647702" indent="-323851" lvl="1">
              <a:lnSpc>
                <a:spcPts val="4200"/>
              </a:lnSpc>
              <a:buAutoNum type="arabicPeriod" startAt="1"/>
            </a:pPr>
            <a:r>
              <a:rPr lang="en-US" sz="3000">
                <a:solidFill>
                  <a:srgbClr val="000000"/>
                </a:solidFill>
                <a:latin typeface="Arial"/>
                <a:ea typeface="Arial"/>
                <a:cs typeface="Arial"/>
                <a:sym typeface="Arial"/>
              </a:rPr>
              <a:t>Mussolini’s view was very similar, with the expectation for women to have many children to build up the workforce.</a:t>
            </a:r>
          </a:p>
          <a:p>
            <a:pPr algn="l" marL="647702" indent="-323851" lvl="1">
              <a:lnSpc>
                <a:spcPts val="4200"/>
              </a:lnSpc>
              <a:buAutoNum type="arabicPeriod" startAt="1"/>
            </a:pPr>
            <a:r>
              <a:rPr lang="en-US" sz="3000">
                <a:solidFill>
                  <a:srgbClr val="000000"/>
                </a:solidFill>
                <a:latin typeface="Arial"/>
                <a:ea typeface="Arial"/>
                <a:cs typeface="Arial"/>
                <a:sym typeface="Arial"/>
              </a:rPr>
              <a:t>While women could work in some parts of society, it restricted them to the household in a very Catholic influenced household where the woman’s main role in society was to have children. </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351814" y="3372159"/>
            <a:ext cx="17584390" cy="1704977"/>
          </a:xfrm>
          <a:prstGeom prst="rect">
            <a:avLst/>
          </a:prstGeom>
        </p:spPr>
        <p:txBody>
          <a:bodyPr anchor="t" rtlCol="false" tIns="0" lIns="0" bIns="0" rIns="0">
            <a:spAutoFit/>
          </a:bodyPr>
          <a:lstStyle/>
          <a:p>
            <a:pPr algn="ctr">
              <a:lnSpc>
                <a:spcPts val="12599"/>
              </a:lnSpc>
            </a:pPr>
            <a:r>
              <a:rPr lang="en-US" b="true" sz="8999" spc="404">
                <a:solidFill>
                  <a:srgbClr val="004AAD"/>
                </a:solidFill>
                <a:latin typeface="Arial Bold"/>
                <a:ea typeface="Arial Bold"/>
                <a:cs typeface="Arial Bold"/>
                <a:sym typeface="Arial Bold"/>
              </a:rPr>
              <a:t>23.3: SUMMARY</a:t>
            </a:r>
          </a:p>
        </p:txBody>
      </p:sp>
      <p:sp>
        <p:nvSpPr>
          <p:cNvPr name="TextBox 5" id="5"/>
          <p:cNvSpPr txBox="true"/>
          <p:nvPr/>
        </p:nvSpPr>
        <p:spPr>
          <a:xfrm rot="0">
            <a:off x="351814" y="3753160"/>
            <a:ext cx="17584398" cy="1323975"/>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ea typeface="Daydream"/>
                <a:cs typeface="Daydream"/>
                <a:sym typeface="Daydream"/>
              </a:rPr>
              <a:t>23.3: summary</a:t>
            </a:r>
          </a:p>
        </p:txBody>
      </p:sp>
      <p:sp>
        <p:nvSpPr>
          <p:cNvPr name="TextBox 6" id="6"/>
          <p:cNvSpPr txBox="true"/>
          <p:nvPr/>
        </p:nvSpPr>
        <p:spPr>
          <a:xfrm rot="0">
            <a:off x="15535564" y="-14772"/>
            <a:ext cx="2306958"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23</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1917-1939</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In this chapter, we have learned that...</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07553" y="1892296"/>
            <a:ext cx="15609955" cy="4848225"/>
          </a:xfrm>
          <a:prstGeom prst="rect">
            <a:avLst/>
          </a:prstGeom>
        </p:spPr>
        <p:txBody>
          <a:bodyPr anchor="t" rtlCol="false" tIns="0" lIns="0" bIns="0" rIns="0">
            <a:spAutoFit/>
          </a:bodyPr>
          <a:lstStyle/>
          <a:p>
            <a:pPr algn="ctr" marL="647702" indent="-323851" lvl="1">
              <a:lnSpc>
                <a:spcPts val="4200"/>
              </a:lnSpc>
              <a:buFont typeface="Arial"/>
              <a:buChar char="•"/>
            </a:pPr>
            <a:r>
              <a:rPr lang="en-US" sz="3000">
                <a:solidFill>
                  <a:srgbClr val="000000"/>
                </a:solidFill>
                <a:latin typeface="Arial"/>
                <a:ea typeface="Arial"/>
                <a:cs typeface="Arial"/>
                <a:sym typeface="Arial"/>
              </a:rPr>
              <a:t>Benito Mussolini's rise to power following Italy's post-WWI political instability.</a:t>
            </a:r>
          </a:p>
          <a:p>
            <a:pPr algn="ctr" marL="647702" indent="-323851" lvl="1">
              <a:lnSpc>
                <a:spcPts val="4200"/>
              </a:lnSpc>
              <a:buFont typeface="Arial"/>
              <a:buChar char="•"/>
            </a:pPr>
            <a:r>
              <a:rPr lang="en-US" sz="3000">
                <a:solidFill>
                  <a:srgbClr val="000000"/>
                </a:solidFill>
                <a:latin typeface="Arial"/>
                <a:ea typeface="Arial"/>
                <a:cs typeface="Arial"/>
                <a:sym typeface="Arial"/>
              </a:rPr>
              <a:t>The establishment of Fascist Italy and the methods Mussolini used to maintain and consolidate his rule, including terror, purges, and propaganda.</a:t>
            </a:r>
          </a:p>
          <a:p>
            <a:pPr algn="ctr" marL="647702" indent="-323851" lvl="1">
              <a:lnSpc>
                <a:spcPts val="4200"/>
              </a:lnSpc>
              <a:buFont typeface="Arial"/>
              <a:buChar char="•"/>
            </a:pPr>
            <a:r>
              <a:rPr lang="en-US" sz="3000">
                <a:solidFill>
                  <a:srgbClr val="000000"/>
                </a:solidFill>
                <a:latin typeface="Arial"/>
                <a:ea typeface="Arial"/>
                <a:cs typeface="Arial"/>
                <a:sym typeface="Arial"/>
              </a:rPr>
              <a:t>The profound impact of Fascism on Italy's social, political, and cultural fabric, from the suppression of dissenting voices to the promotion of nationalistic values.</a:t>
            </a:r>
          </a:p>
          <a:p>
            <a:pPr algn="ctr" marL="647702" indent="-323851" lvl="1">
              <a:lnSpc>
                <a:spcPts val="4200"/>
              </a:lnSpc>
              <a:buFont typeface="Arial"/>
              <a:buChar char="•"/>
            </a:pPr>
            <a:r>
              <a:rPr lang="en-US" sz="3000">
                <a:solidFill>
                  <a:srgbClr val="000000"/>
                </a:solidFill>
                <a:latin typeface="Arial"/>
                <a:ea typeface="Arial"/>
                <a:cs typeface="Arial"/>
                <a:sym typeface="Arial"/>
              </a:rPr>
              <a:t>Under Mussolini, Italy experienced increased control over every facet of public life, from the press to the educational system.</a:t>
            </a:r>
          </a:p>
          <a:p>
            <a:pPr algn="ctr" marL="647702" indent="-323851" lvl="1">
              <a:lnSpc>
                <a:spcPts val="4200"/>
              </a:lnSpc>
              <a:buFont typeface="Arial"/>
              <a:buChar char="•"/>
            </a:pPr>
            <a:r>
              <a:rPr lang="en-US" sz="3000">
                <a:solidFill>
                  <a:srgbClr val="000000"/>
                </a:solidFill>
                <a:latin typeface="Arial"/>
                <a:ea typeface="Arial"/>
                <a:cs typeface="Arial"/>
                <a:sym typeface="Arial"/>
              </a:rPr>
              <a:t>Mussolini's policies on gender roles and the family, emphasizing traditional values and the importance of motherhood.</a:t>
            </a:r>
          </a:p>
        </p:txBody>
      </p:sp>
      <p:sp>
        <p:nvSpPr>
          <p:cNvPr name="TextBox 9" id="9"/>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Twenty-Three: Life in Fascist Italy</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Reflecting on... Life in Fascist Italy</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07553" y="1892296"/>
            <a:ext cx="15609955" cy="27146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Mussolini's Fascist regime promised stability and national pride to an Italy scarred by war and political fragmentation. While achieving rapid modernization and asserting Italy on the global stage, the cost was high in terms of personal freedoms, democratic principles, and human lives. The tensions between Fascism, communism, and Western democracies set the stage for the larger ideological battles of the 20th century.</a:t>
            </a:r>
          </a:p>
        </p:txBody>
      </p:sp>
      <p:sp>
        <p:nvSpPr>
          <p:cNvPr name="TextBox 9" id="9"/>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Twenty-Three: Life in Fascist Italy</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Examination Questions</a:t>
            </a:r>
          </a:p>
        </p:txBody>
      </p:sp>
      <p:sp>
        <p:nvSpPr>
          <p:cNvPr name="TextBox 7" id="7"/>
          <p:cNvSpPr txBox="true"/>
          <p:nvPr/>
        </p:nvSpPr>
        <p:spPr>
          <a:xfrm rot="0">
            <a:off x="1028700" y="2120899"/>
            <a:ext cx="15609955" cy="581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2022 SEC Q4</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Twenty-Three: Life in Fascist Italy</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Learning Outcomes</a:t>
            </a:r>
          </a:p>
        </p:txBody>
      </p:sp>
      <p:sp>
        <p:nvSpPr>
          <p:cNvPr name="TextBox 7" id="7"/>
          <p:cNvSpPr txBox="true"/>
          <p:nvPr/>
        </p:nvSpPr>
        <p:spPr>
          <a:xfrm rot="0">
            <a:off x="1028700" y="2120899"/>
            <a:ext cx="15609955" cy="4848225"/>
          </a:xfrm>
          <a:prstGeom prst="rect">
            <a:avLst/>
          </a:prstGeom>
        </p:spPr>
        <p:txBody>
          <a:bodyPr anchor="t" rtlCol="false" tIns="0" lIns="0" bIns="0" rIns="0">
            <a:spAutoFit/>
          </a:bodyPr>
          <a:lstStyle/>
          <a:p>
            <a:pPr algn="l">
              <a:lnSpc>
                <a:spcPts val="4200"/>
              </a:lnSpc>
            </a:pPr>
            <a:r>
              <a:rPr lang="en-US" sz="3000" b="true">
                <a:solidFill>
                  <a:srgbClr val="000000"/>
                </a:solidFill>
                <a:latin typeface="Arial Bold"/>
                <a:ea typeface="Arial Bold"/>
                <a:cs typeface="Arial Bold"/>
                <a:sym typeface="Arial Bold"/>
              </a:rPr>
              <a:t>3.9 EXAMINE </a:t>
            </a:r>
            <a:r>
              <a:rPr lang="en-US" sz="3000">
                <a:solidFill>
                  <a:srgbClr val="000000"/>
                </a:solidFill>
                <a:latin typeface="Arial"/>
                <a:ea typeface="Arial"/>
                <a:cs typeface="Arial"/>
                <a:sym typeface="Arial"/>
              </a:rPr>
              <a:t>life in one fascist country and one communist country in the twentieth century.</a:t>
            </a:r>
          </a:p>
          <a:p>
            <a:pPr algn="l">
              <a:lnSpc>
                <a:spcPts val="4200"/>
              </a:lnSpc>
            </a:pPr>
            <a:r>
              <a:rPr lang="en-US" sz="3000" b="true">
                <a:solidFill>
                  <a:srgbClr val="000000"/>
                </a:solidFill>
                <a:latin typeface="Arial Bold"/>
                <a:ea typeface="Arial Bold"/>
                <a:cs typeface="Arial Bold"/>
                <a:sym typeface="Arial Bold"/>
              </a:rPr>
              <a:t>1.7 DEVELOP </a:t>
            </a:r>
            <a:r>
              <a:rPr lang="en-US" sz="3000">
                <a:solidFill>
                  <a:srgbClr val="000000"/>
                </a:solidFill>
                <a:latin typeface="Arial"/>
                <a:ea typeface="Arial"/>
                <a:cs typeface="Arial"/>
                <a:sym typeface="Arial"/>
              </a:rPr>
              <a:t>historical judgements based on evidence about personalities, issues and events in the past, showing awareness of historical significance.</a:t>
            </a:r>
          </a:p>
          <a:p>
            <a:pPr algn="l">
              <a:lnSpc>
                <a:spcPts val="4200"/>
              </a:lnSpc>
            </a:pPr>
            <a:r>
              <a:rPr lang="en-US" sz="3000" b="true">
                <a:solidFill>
                  <a:srgbClr val="000000"/>
                </a:solidFill>
                <a:latin typeface="Arial Bold"/>
                <a:ea typeface="Arial Bold"/>
                <a:cs typeface="Arial Bold"/>
                <a:sym typeface="Arial Bold"/>
              </a:rPr>
              <a:t>1.9 DEMONSTRATE </a:t>
            </a:r>
            <a:r>
              <a:rPr lang="en-US" sz="3000">
                <a:solidFill>
                  <a:srgbClr val="000000"/>
                </a:solidFill>
                <a:latin typeface="Arial"/>
                <a:ea typeface="Arial"/>
                <a:cs typeface="Arial"/>
                <a:sym typeface="Arial"/>
              </a:rPr>
              <a:t>awareness of the significance of the history of Ireland and of Europe and the wider world across various dimensions, including political, social, economic, religious, cultural and scientific dimensions.</a:t>
            </a:r>
          </a:p>
          <a:p>
            <a:pPr algn="l">
              <a:lnSpc>
                <a:spcPts val="4200"/>
              </a:lnSpc>
            </a:pPr>
            <a:r>
              <a:rPr lang="en-US" sz="3000" b="true">
                <a:solidFill>
                  <a:srgbClr val="000000"/>
                </a:solidFill>
                <a:latin typeface="Arial Bold"/>
                <a:ea typeface="Arial Bold"/>
                <a:cs typeface="Arial Bold"/>
                <a:sym typeface="Arial Bold"/>
              </a:rPr>
              <a:t>1.10 DEMONSTRATE </a:t>
            </a:r>
            <a:r>
              <a:rPr lang="en-US" sz="3000">
                <a:solidFill>
                  <a:srgbClr val="000000"/>
                </a:solidFill>
                <a:latin typeface="Arial"/>
                <a:ea typeface="Arial"/>
                <a:cs typeface="Arial"/>
                <a:sym typeface="Arial"/>
              </a:rPr>
              <a:t>chronological awareness by creating and maintaining timelines to locate personalities, issues and events in their appropriate historical eras.</a:t>
            </a:r>
          </a:p>
          <a:p>
            <a:pPr algn="l">
              <a:lnSpc>
                <a:spcPts val="4200"/>
              </a:lnSpc>
            </a:pP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Twenty-Three: Life in Fascist Italy</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62522"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Twenty-Three: Life in Fascist Italy</a:t>
            </a:r>
          </a:p>
        </p:txBody>
      </p:sp>
      <p:sp>
        <p:nvSpPr>
          <p:cNvPr name="TextBox 7" id="7"/>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Project</a:t>
            </a:r>
          </a:p>
        </p:txBody>
      </p:sp>
      <p:grpSp>
        <p:nvGrpSpPr>
          <p:cNvPr name="Group 9" id="9"/>
          <p:cNvGrpSpPr/>
          <p:nvPr/>
        </p:nvGrpSpPr>
        <p:grpSpPr>
          <a:xfrm rot="0">
            <a:off x="1028700" y="1943095"/>
            <a:ext cx="15609955" cy="6070599"/>
            <a:chOff x="0" y="0"/>
            <a:chExt cx="20813273" cy="8094133"/>
          </a:xfrm>
        </p:grpSpPr>
        <p:sp>
          <p:nvSpPr>
            <p:cNvPr name="TextBox 10" id="10"/>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Guidelines: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Length</a:t>
              </a:r>
              <a:r>
                <a:rPr lang="en-US" sz="2500">
                  <a:solidFill>
                    <a:srgbClr val="000000"/>
                  </a:solidFill>
                  <a:latin typeface="Arial"/>
                  <a:ea typeface="Arial"/>
                  <a:cs typeface="Arial"/>
                  <a:sym typeface="Arial"/>
                </a:rPr>
                <a:t>: The depth of your project should reflect about 2-3 weeks of work.</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Sources</a:t>
              </a:r>
              <a:r>
                <a:rPr lang="en-US" sz="2500">
                  <a:solidFill>
                    <a:srgbClr val="000000"/>
                  </a:solidFill>
                  <a:latin typeface="Arial"/>
                  <a:ea typeface="Arial"/>
                  <a:cs typeface="Arial"/>
                  <a:sym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Citations</a:t>
              </a:r>
              <a:r>
                <a:rPr lang="en-US" sz="2500">
                  <a:solidFill>
                    <a:srgbClr val="000000"/>
                  </a:solidFill>
                  <a:latin typeface="Arial"/>
                  <a:ea typeface="Arial"/>
                  <a:cs typeface="Arial"/>
                  <a:sym typeface="Arial"/>
                </a:rPr>
                <a:t>: All information and images that are not your own should be properly cited.</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Mediums</a:t>
              </a:r>
              <a:r>
                <a:rPr lang="en-US" sz="2500">
                  <a:solidFill>
                    <a:srgbClr val="000000"/>
                  </a:solidFill>
                  <a:latin typeface="Arial"/>
                  <a:ea typeface="Arial"/>
                  <a:cs typeface="Arial"/>
                  <a:sym typeface="Arial"/>
                </a:rPr>
                <a:t>: You may choose to present your project in one of the following ways:</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Poster</a:t>
              </a:r>
              <a:r>
                <a:rPr lang="en-US" sz="2500">
                  <a:solidFill>
                    <a:srgbClr val="000000"/>
                  </a:solidFill>
                  <a:latin typeface="Arial"/>
                  <a:ea typeface="Arial"/>
                  <a:cs typeface="Arial"/>
                  <a:sym typeface="Arial"/>
                </a:rPr>
                <a:t>: Your poster should be informative and visually engaging.</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Minecraft or Lego Model</a:t>
              </a:r>
              <a:r>
                <a:rPr lang="en-US" sz="2500">
                  <a:solidFill>
                    <a:srgbClr val="000000"/>
                  </a:solidFill>
                  <a:latin typeface="Arial"/>
                  <a:ea typeface="Arial"/>
                  <a:cs typeface="Arial"/>
                  <a:sym typeface="Arial"/>
                </a:rPr>
                <a:t>: If choosing this option, please also include a brief report explaining your model.</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Painting/Drawing</a:t>
              </a:r>
              <a:r>
                <a:rPr lang="en-US" sz="2500">
                  <a:solidFill>
                    <a:srgbClr val="000000"/>
                  </a:solidFill>
                  <a:latin typeface="Arial"/>
                  <a:ea typeface="Arial"/>
                  <a:cs typeface="Arial"/>
                  <a:sym typeface="Arial"/>
                </a:rPr>
                <a:t>: Your artwork should be accompanied by a description.</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Recycled Materials</a:t>
              </a:r>
              <a:r>
                <a:rPr lang="en-US" sz="2500">
                  <a:solidFill>
                    <a:srgbClr val="000000"/>
                  </a:solidFill>
                  <a:latin typeface="Arial"/>
                  <a:ea typeface="Arial"/>
                  <a:cs typeface="Arial"/>
                  <a:sym typeface="Arial"/>
                </a:rPr>
                <a:t>: Create your model using recycled materials and provide an explanation of your creative process.</a:t>
              </a:r>
            </a:p>
          </p:txBody>
        </p:sp>
        <p:sp>
          <p:nvSpPr>
            <p:cNvPr name="TextBox 11" id="11"/>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b="true">
                  <a:solidFill>
                    <a:srgbClr val="000000"/>
                  </a:solidFill>
                  <a:latin typeface="Arial Bold"/>
                  <a:ea typeface="Arial Bold"/>
                  <a:cs typeface="Arial Bold"/>
                  <a:sym typeface="Arial Bold"/>
                </a:rPr>
                <a:t>Assessment:</a:t>
              </a:r>
            </a:p>
            <a:p>
              <a:pPr algn="l">
                <a:lnSpc>
                  <a:spcPts val="3500"/>
                </a:lnSpc>
              </a:pPr>
              <a:r>
                <a:rPr lang="en-US" sz="2500">
                  <a:solidFill>
                    <a:srgbClr val="000000"/>
                  </a:solidFill>
                  <a:latin typeface="Arial"/>
                  <a:ea typeface="Arial"/>
                  <a:cs typeface="Arial"/>
                  <a:sym typeface="Arial"/>
                </a:rPr>
                <a:t>Your projects will be assessed based on:</a:t>
              </a:r>
            </a:p>
            <a:p>
              <a:pPr algn="l" marL="539754" indent="-269877" lvl="1">
                <a:lnSpc>
                  <a:spcPts val="3500"/>
                </a:lnSpc>
                <a:buAutoNum type="arabicPeriod" startAt="1"/>
              </a:pPr>
              <a:r>
                <a:rPr lang="en-US" sz="2500">
                  <a:solidFill>
                    <a:srgbClr val="000000"/>
                  </a:solidFill>
                  <a:latin typeface="Arial"/>
                  <a:ea typeface="Arial"/>
                  <a:cs typeface="Arial"/>
                  <a:sym typeface="Arial"/>
                </a:rPr>
                <a:t>Research and Content</a:t>
              </a:r>
            </a:p>
            <a:p>
              <a:pPr algn="l" marL="539754" indent="-269877" lvl="1">
                <a:lnSpc>
                  <a:spcPts val="3500"/>
                </a:lnSpc>
                <a:buAutoNum type="arabicPeriod" startAt="1"/>
              </a:pPr>
              <a:r>
                <a:rPr lang="en-US" sz="2500">
                  <a:solidFill>
                    <a:srgbClr val="000000"/>
                  </a:solidFill>
                  <a:latin typeface="Arial"/>
                  <a:ea typeface="Arial"/>
                  <a:cs typeface="Arial"/>
                  <a:sym typeface="Arial"/>
                </a:rPr>
                <a:t>Creativity and Presentation</a:t>
              </a:r>
            </a:p>
            <a:p>
              <a:pPr algn="l" marL="539754" indent="-269877" lvl="1">
                <a:lnSpc>
                  <a:spcPts val="3500"/>
                </a:lnSpc>
                <a:buAutoNum type="arabicPeriod" startAt="1"/>
              </a:pPr>
              <a:r>
                <a:rPr lang="en-US" sz="2500">
                  <a:solidFill>
                    <a:srgbClr val="000000"/>
                  </a:solidFill>
                  <a:latin typeface="Arial"/>
                  <a:ea typeface="Arial"/>
                  <a:cs typeface="Arial"/>
                  <a:sym typeface="Arial"/>
                </a:rPr>
                <a:t>Understanding of Context</a:t>
              </a:r>
            </a:p>
            <a:p>
              <a:pPr algn="l" marL="539754" indent="-269877" lvl="1">
                <a:lnSpc>
                  <a:spcPts val="3500"/>
                </a:lnSpc>
                <a:buAutoNum type="arabicPeriod" startAt="1"/>
              </a:pPr>
              <a:r>
                <a:rPr lang="en-US" sz="2500">
                  <a:solidFill>
                    <a:srgbClr val="000000"/>
                  </a:solidFill>
                  <a:latin typeface="Arial"/>
                  <a:ea typeface="Arial"/>
                  <a:cs typeface="Arial"/>
                  <a:sym typeface="Arial"/>
                </a:rPr>
                <a:t>Adherence to Guidelines</a:t>
              </a:r>
            </a:p>
            <a:p>
              <a:pPr algn="l">
                <a:lnSpc>
                  <a:spcPts val="3500"/>
                </a:lnSpc>
              </a:pPr>
            </a:p>
          </p:txBody>
        </p:sp>
      </p:gr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62522"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Twenty-Three: Life in Fascist Italy</a:t>
            </a:r>
          </a:p>
        </p:txBody>
      </p:sp>
      <p:sp>
        <p:nvSpPr>
          <p:cNvPr name="TextBox 7" id="7"/>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Project</a:t>
            </a:r>
          </a:p>
        </p:txBody>
      </p:sp>
      <p:sp>
        <p:nvSpPr>
          <p:cNvPr name="TextBox 9" id="9"/>
          <p:cNvSpPr txBox="true"/>
          <p:nvPr/>
        </p:nvSpPr>
        <p:spPr>
          <a:xfrm rot="0">
            <a:off x="1028700" y="2673636"/>
            <a:ext cx="7804977"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Palazzo Venezia, Rome, Italy</a:t>
            </a:r>
          </a:p>
          <a:p>
            <a:pPr algn="l">
              <a:lnSpc>
                <a:spcPts val="3500"/>
              </a:lnSpc>
            </a:pPr>
            <a:r>
              <a:rPr lang="en-US" sz="2500">
                <a:solidFill>
                  <a:srgbClr val="000000"/>
                </a:solidFill>
                <a:latin typeface="Arial"/>
                <a:ea typeface="Arial"/>
                <a:cs typeface="Arial"/>
                <a:sym typeface="Arial"/>
              </a:rPr>
              <a:t>Piazzale Loreto, Milan, Italy</a:t>
            </a:r>
          </a:p>
          <a:p>
            <a:pPr algn="l">
              <a:lnSpc>
                <a:spcPts val="3500"/>
              </a:lnSpc>
            </a:pPr>
            <a:r>
              <a:rPr lang="en-US" sz="2500">
                <a:solidFill>
                  <a:srgbClr val="000000"/>
                </a:solidFill>
                <a:latin typeface="Arial"/>
                <a:ea typeface="Arial"/>
                <a:cs typeface="Arial"/>
                <a:sym typeface="Arial"/>
              </a:rPr>
              <a:t>Fiat Lingotto Factory, Turin, Italy</a:t>
            </a:r>
          </a:p>
          <a:p>
            <a:pPr algn="l">
              <a:lnSpc>
                <a:spcPts val="3500"/>
              </a:lnSpc>
            </a:pPr>
            <a:r>
              <a:rPr lang="en-US" sz="2500">
                <a:solidFill>
                  <a:srgbClr val="000000"/>
                </a:solidFill>
                <a:latin typeface="Arial"/>
                <a:ea typeface="Arial"/>
                <a:cs typeface="Arial"/>
                <a:sym typeface="Arial"/>
              </a:rPr>
              <a:t>Ostia Lido, Rome, Italy</a:t>
            </a:r>
          </a:p>
          <a:p>
            <a:pPr algn="l">
              <a:lnSpc>
                <a:spcPts val="3500"/>
              </a:lnSpc>
            </a:pPr>
            <a:r>
              <a:rPr lang="en-US" sz="2500">
                <a:solidFill>
                  <a:srgbClr val="000000"/>
                </a:solidFill>
                <a:latin typeface="Arial"/>
                <a:ea typeface="Arial"/>
                <a:cs typeface="Arial"/>
                <a:sym typeface="Arial"/>
              </a:rPr>
              <a:t>Predappio, Forlì-Cesena, Italy</a:t>
            </a:r>
          </a:p>
          <a:p>
            <a:pPr algn="l">
              <a:lnSpc>
                <a:spcPts val="3500"/>
              </a:lnSpc>
            </a:pPr>
          </a:p>
        </p:txBody>
      </p:sp>
      <p:sp>
        <p:nvSpPr>
          <p:cNvPr name="TextBox 10" id="10"/>
          <p:cNvSpPr txBox="true"/>
          <p:nvPr/>
        </p:nvSpPr>
        <p:spPr>
          <a:xfrm rot="0">
            <a:off x="8833677" y="2673636"/>
            <a:ext cx="7804977" cy="31083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Benito Mussolini</a:t>
            </a:r>
          </a:p>
          <a:p>
            <a:pPr algn="l">
              <a:lnSpc>
                <a:spcPts val="3500"/>
              </a:lnSpc>
            </a:pPr>
            <a:r>
              <a:rPr lang="en-US" sz="2500">
                <a:solidFill>
                  <a:srgbClr val="000000"/>
                </a:solidFill>
                <a:latin typeface="Arial"/>
                <a:ea typeface="Arial"/>
                <a:cs typeface="Arial"/>
                <a:sym typeface="Arial"/>
              </a:rPr>
              <a:t>Giovanni Gentile</a:t>
            </a:r>
          </a:p>
          <a:p>
            <a:pPr algn="l">
              <a:lnSpc>
                <a:spcPts val="3500"/>
              </a:lnSpc>
            </a:pPr>
            <a:r>
              <a:rPr lang="en-US" sz="2500">
                <a:solidFill>
                  <a:srgbClr val="000000"/>
                </a:solidFill>
                <a:latin typeface="Arial"/>
                <a:ea typeface="Arial"/>
                <a:cs typeface="Arial"/>
                <a:sym typeface="Arial"/>
              </a:rPr>
              <a:t>Roberto Farinacci</a:t>
            </a:r>
          </a:p>
          <a:p>
            <a:pPr algn="l">
              <a:lnSpc>
                <a:spcPts val="3500"/>
              </a:lnSpc>
            </a:pPr>
            <a:r>
              <a:rPr lang="en-US" sz="2500">
                <a:solidFill>
                  <a:srgbClr val="000000"/>
                </a:solidFill>
                <a:latin typeface="Arial"/>
                <a:ea typeface="Arial"/>
                <a:cs typeface="Arial"/>
                <a:sym typeface="Arial"/>
              </a:rPr>
              <a:t>Emilio De Bono</a:t>
            </a:r>
          </a:p>
          <a:p>
            <a:pPr algn="l">
              <a:lnSpc>
                <a:spcPts val="3500"/>
              </a:lnSpc>
            </a:pPr>
            <a:r>
              <a:rPr lang="en-US" sz="2500">
                <a:solidFill>
                  <a:srgbClr val="000000"/>
                </a:solidFill>
                <a:latin typeface="Arial"/>
                <a:ea typeface="Arial"/>
                <a:cs typeface="Arial"/>
                <a:sym typeface="Arial"/>
              </a:rPr>
              <a:t>Luigi Albertini</a:t>
            </a:r>
          </a:p>
          <a:p>
            <a:pPr algn="l">
              <a:lnSpc>
                <a:spcPts val="3500"/>
              </a:lnSpc>
            </a:pPr>
            <a:r>
              <a:rPr lang="en-US" sz="2500">
                <a:solidFill>
                  <a:srgbClr val="000000"/>
                </a:solidFill>
                <a:latin typeface="Arial"/>
                <a:ea typeface="Arial"/>
                <a:cs typeface="Arial"/>
                <a:sym typeface="Arial"/>
              </a:rPr>
              <a:t>Giovanii Amendola</a:t>
            </a:r>
          </a:p>
          <a:p>
            <a:pPr algn="l">
              <a:lnSpc>
                <a:spcPts val="3500"/>
              </a:lnSpc>
            </a:pPr>
          </a:p>
        </p:txBody>
      </p:sp>
      <p:sp>
        <p:nvSpPr>
          <p:cNvPr name="TextBox 11" id="11"/>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0F6FC6"/>
                </a:solidFill>
                <a:latin typeface="Arial Bold Italics"/>
                <a:ea typeface="Arial Bold Italics"/>
                <a:cs typeface="Arial Bold Italics"/>
                <a:sym typeface="Arial Bold Italics"/>
              </a:rPr>
              <a:t>Historical Sites</a:t>
            </a:r>
          </a:p>
        </p:txBody>
      </p:sp>
      <p:sp>
        <p:nvSpPr>
          <p:cNvPr name="TextBox 12" id="12"/>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0F6FC6"/>
                </a:solidFill>
                <a:latin typeface="Arial Bold Italics"/>
                <a:ea typeface="Arial Bold Italics"/>
                <a:cs typeface="Arial Bold Italics"/>
                <a:sym typeface="Arial Bold Italics"/>
              </a:rPr>
              <a:t>Historical Figures</a:t>
            </a:r>
          </a:p>
        </p:txBody>
      </p:sp>
      <p:grpSp>
        <p:nvGrpSpPr>
          <p:cNvPr name="Group 13" id="13"/>
          <p:cNvGrpSpPr/>
          <p:nvPr/>
        </p:nvGrpSpPr>
        <p:grpSpPr>
          <a:xfrm rot="0">
            <a:off x="11383909" y="9739685"/>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Introduction</a:t>
            </a:r>
          </a:p>
        </p:txBody>
      </p:sp>
      <p:sp>
        <p:nvSpPr>
          <p:cNvPr name="TextBox 7" id="7"/>
          <p:cNvSpPr txBox="true"/>
          <p:nvPr/>
        </p:nvSpPr>
        <p:spPr>
          <a:xfrm rot="0">
            <a:off x="1028700" y="2120899"/>
            <a:ext cx="15609955" cy="27146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Italy, after the First World War, was in political and economic turmoil. The rise of Benito Mussolini and his Fascist Party marked a drastic shift in Italian politics, ultimately leading to Italy's transformation into a totalitarian state. Mussolini promised stability and resurgence for a nation scarred by war and political infighting but at the expense of personal freedoms and democratic principles.</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Twenty-Three: Life in Fascist Italy</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427722"/>
            <a:ext cx="18288000" cy="1612901"/>
          </a:xfrm>
          <a:prstGeom prst="rect">
            <a:avLst/>
          </a:prstGeom>
        </p:spPr>
        <p:txBody>
          <a:bodyPr anchor="t" rtlCol="false" tIns="0" lIns="0" bIns="0" rIns="0">
            <a:spAutoFit/>
          </a:bodyPr>
          <a:lstStyle/>
          <a:p>
            <a:pPr algn="ctr">
              <a:lnSpc>
                <a:spcPts val="11899"/>
              </a:lnSpc>
            </a:pPr>
            <a:r>
              <a:rPr lang="en-US" b="true" sz="8499" spc="382">
                <a:solidFill>
                  <a:srgbClr val="004AAD"/>
                </a:solidFill>
                <a:latin typeface="Arial Bold"/>
                <a:ea typeface="Arial Bold"/>
                <a:cs typeface="Arial Bold"/>
                <a:sym typeface="Arial Bold"/>
              </a:rPr>
              <a:t>23.1: FASCISM AND ITALY</a:t>
            </a:r>
          </a:p>
        </p:txBody>
      </p:sp>
      <p:sp>
        <p:nvSpPr>
          <p:cNvPr name="TextBox 5" id="5"/>
          <p:cNvSpPr txBox="true"/>
          <p:nvPr/>
        </p:nvSpPr>
        <p:spPr>
          <a:xfrm rot="0">
            <a:off x="351801" y="3808722"/>
            <a:ext cx="17584398" cy="1193800"/>
          </a:xfrm>
          <a:prstGeom prst="rect">
            <a:avLst/>
          </a:prstGeom>
        </p:spPr>
        <p:txBody>
          <a:bodyPr anchor="t" rtlCol="false" tIns="0" lIns="0" bIns="0" rIns="0">
            <a:spAutoFit/>
          </a:bodyPr>
          <a:lstStyle/>
          <a:p>
            <a:pPr algn="ctr">
              <a:lnSpc>
                <a:spcPts val="9200"/>
              </a:lnSpc>
            </a:pPr>
            <a:r>
              <a:rPr lang="en-US" sz="8000" spc="2400">
                <a:solidFill>
                  <a:srgbClr val="FFFFFF"/>
                </a:solidFill>
                <a:latin typeface="Daydream"/>
                <a:ea typeface="Daydream"/>
                <a:cs typeface="Daydream"/>
                <a:sym typeface="Daydream"/>
              </a:rPr>
              <a:t>23.1: fascism and italy</a:t>
            </a:r>
          </a:p>
        </p:txBody>
      </p:sp>
      <p:sp>
        <p:nvSpPr>
          <p:cNvPr name="TextBox 6" id="6"/>
          <p:cNvSpPr txBox="true"/>
          <p:nvPr/>
        </p:nvSpPr>
        <p:spPr>
          <a:xfrm rot="0">
            <a:off x="15535564" y="-14772"/>
            <a:ext cx="2306958"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23</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1921-1939</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1196516" y="2614029"/>
            <a:ext cx="3478055" cy="5509791"/>
          </a:xfrm>
          <a:custGeom>
            <a:avLst/>
            <a:gdLst/>
            <a:ahLst/>
            <a:cxnLst/>
            <a:rect r="r" b="b" t="t" l="l"/>
            <a:pathLst>
              <a:path h="5509791" w="3478055">
                <a:moveTo>
                  <a:pt x="0" y="0"/>
                </a:moveTo>
                <a:lnTo>
                  <a:pt x="3478056" y="0"/>
                </a:lnTo>
                <a:lnTo>
                  <a:pt x="3478056" y="5509790"/>
                </a:lnTo>
                <a:lnTo>
                  <a:pt x="0" y="55097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15054590" y="2614029"/>
            <a:ext cx="1584065" cy="5509791"/>
          </a:xfrm>
          <a:custGeom>
            <a:avLst/>
            <a:gdLst/>
            <a:ahLst/>
            <a:cxnLst/>
            <a:rect r="r" b="b" t="t" l="l"/>
            <a:pathLst>
              <a:path h="5509791" w="1584065">
                <a:moveTo>
                  <a:pt x="0" y="0"/>
                </a:moveTo>
                <a:lnTo>
                  <a:pt x="1584065" y="0"/>
                </a:lnTo>
                <a:lnTo>
                  <a:pt x="1584065" y="5509790"/>
                </a:lnTo>
                <a:lnTo>
                  <a:pt x="0" y="5509790"/>
                </a:lnTo>
                <a:lnTo>
                  <a:pt x="0" y="0"/>
                </a:lnTo>
                <a:close/>
              </a:path>
            </a:pathLst>
          </a:custGeom>
          <a:blipFill>
            <a:blip r:embed="rId4"/>
            <a:stretch>
              <a:fillRect l="0" t="0" r="0" b="0"/>
            </a:stretch>
          </a:blipFill>
        </p:spPr>
      </p:sp>
      <p:sp>
        <p:nvSpPr>
          <p:cNvPr name="TextBox 8" id="8"/>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Fascism</a:t>
            </a:r>
          </a:p>
        </p:txBody>
      </p:sp>
      <p:sp>
        <p:nvSpPr>
          <p:cNvPr name="TextBox 9" id="9"/>
          <p:cNvSpPr txBox="true"/>
          <p:nvPr/>
        </p:nvSpPr>
        <p:spPr>
          <a:xfrm rot="0">
            <a:off x="1028700" y="2139949"/>
            <a:ext cx="9863016" cy="7051674"/>
          </a:xfrm>
          <a:prstGeom prst="rect">
            <a:avLst/>
          </a:prstGeom>
        </p:spPr>
        <p:txBody>
          <a:bodyPr anchor="t" rtlCol="false" tIns="0" lIns="0" bIns="0" rIns="0">
            <a:spAutoFit/>
          </a:bodyPr>
          <a:lstStyle/>
          <a:p>
            <a:pPr algn="l">
              <a:lnSpc>
                <a:spcPts val="3500"/>
              </a:lnSpc>
            </a:pPr>
            <a:r>
              <a:rPr lang="en-US" sz="2500" b="true">
                <a:solidFill>
                  <a:srgbClr val="000000"/>
                </a:solidFill>
                <a:latin typeface="Arial Bold"/>
                <a:ea typeface="Arial Bold"/>
                <a:cs typeface="Arial Bold"/>
                <a:sym typeface="Arial Bold"/>
              </a:rPr>
              <a:t>Fascism</a:t>
            </a:r>
            <a:r>
              <a:rPr lang="en-US" sz="2500">
                <a:solidFill>
                  <a:srgbClr val="000000"/>
                </a:solidFill>
                <a:latin typeface="Arial"/>
                <a:ea typeface="Arial"/>
                <a:cs typeface="Arial"/>
                <a:sym typeface="Arial"/>
              </a:rPr>
              <a:t> is </a:t>
            </a:r>
            <a:r>
              <a:rPr lang="en-US" sz="2500" u="sng">
                <a:solidFill>
                  <a:srgbClr val="000000"/>
                </a:solidFill>
                <a:latin typeface="Arial"/>
                <a:ea typeface="Arial"/>
                <a:cs typeface="Arial"/>
                <a:sym typeface="Arial"/>
              </a:rPr>
              <a:t>a political ideology that emerged in the first half of the twentieth century</a:t>
            </a:r>
            <a:r>
              <a:rPr lang="en-US" sz="2500">
                <a:solidFill>
                  <a:srgbClr val="000000"/>
                </a:solidFill>
                <a:latin typeface="Arial"/>
                <a:ea typeface="Arial"/>
                <a:cs typeface="Arial"/>
                <a:sym typeface="Arial"/>
              </a:rPr>
              <a:t>. It is </a:t>
            </a:r>
            <a:r>
              <a:rPr lang="en-US" sz="2500" u="sng">
                <a:solidFill>
                  <a:srgbClr val="000000"/>
                </a:solidFill>
                <a:latin typeface="Arial"/>
                <a:ea typeface="Arial"/>
                <a:cs typeface="Arial"/>
                <a:sym typeface="Arial"/>
              </a:rPr>
              <a:t>a nationalistic right-wing system of government in which individual rights are subjugated to the authority of the state</a:t>
            </a:r>
            <a:r>
              <a:rPr lang="en-US" sz="2500">
                <a:solidFill>
                  <a:srgbClr val="000000"/>
                </a:solidFill>
                <a:latin typeface="Arial"/>
                <a:ea typeface="Arial"/>
                <a:cs typeface="Arial"/>
                <a:sym typeface="Arial"/>
              </a:rPr>
              <a:t>. The state is ruled by a dictator and political opposition is suppressed. The word </a:t>
            </a:r>
            <a:r>
              <a:rPr lang="en-US" sz="2500" i="true" b="true">
                <a:solidFill>
                  <a:srgbClr val="000000"/>
                </a:solidFill>
                <a:latin typeface="Arial Bold Italics"/>
                <a:ea typeface="Arial Bold Italics"/>
                <a:cs typeface="Arial Bold Italics"/>
                <a:sym typeface="Arial Bold Italics"/>
              </a:rPr>
              <a:t>fascism </a:t>
            </a:r>
            <a:r>
              <a:rPr lang="en-US" sz="2500">
                <a:solidFill>
                  <a:srgbClr val="000000"/>
                </a:solidFill>
                <a:latin typeface="Arial"/>
                <a:ea typeface="Arial"/>
                <a:cs typeface="Arial"/>
                <a:sym typeface="Arial"/>
              </a:rPr>
              <a:t>comes from the Latin word, </a:t>
            </a:r>
            <a:r>
              <a:rPr lang="en-US" sz="2500" i="true" b="true">
                <a:solidFill>
                  <a:srgbClr val="000000"/>
                </a:solidFill>
                <a:latin typeface="Arial Bold Italics"/>
                <a:ea typeface="Arial Bold Italics"/>
                <a:cs typeface="Arial Bold Italics"/>
                <a:sym typeface="Arial Bold Italics"/>
              </a:rPr>
              <a:t>fasces</a:t>
            </a:r>
            <a:r>
              <a:rPr lang="en-US" sz="2500">
                <a:solidFill>
                  <a:srgbClr val="000000"/>
                </a:solidFill>
                <a:latin typeface="Arial"/>
                <a:ea typeface="Arial"/>
                <a:cs typeface="Arial"/>
                <a:sym typeface="Arial"/>
              </a:rPr>
              <a:t>, which was the name given to a bundle of rods with an axe blade protruding. </a:t>
            </a:r>
            <a:r>
              <a:rPr lang="en-US" sz="2500" u="sng">
                <a:solidFill>
                  <a:srgbClr val="000000"/>
                </a:solidFill>
                <a:latin typeface="Arial"/>
                <a:ea typeface="Arial"/>
                <a:cs typeface="Arial"/>
                <a:sym typeface="Arial"/>
              </a:rPr>
              <a:t>A symbol of strength and unity</a:t>
            </a:r>
            <a:r>
              <a:rPr lang="en-US" sz="2500">
                <a:solidFill>
                  <a:srgbClr val="000000"/>
                </a:solidFill>
                <a:latin typeface="Arial"/>
                <a:ea typeface="Arial"/>
                <a:cs typeface="Arial"/>
                <a:sym typeface="Arial"/>
              </a:rPr>
              <a:t>, it would become the symbol of the Italian Fascist Party. </a:t>
            </a:r>
          </a:p>
          <a:p>
            <a:pPr algn="l">
              <a:lnSpc>
                <a:spcPts val="3500"/>
              </a:lnSpc>
            </a:pPr>
            <a:r>
              <a:rPr lang="en-US" sz="2500">
                <a:solidFill>
                  <a:srgbClr val="000000"/>
                </a:solidFill>
                <a:latin typeface="Arial"/>
                <a:ea typeface="Arial"/>
                <a:cs typeface="Arial"/>
                <a:sym typeface="Arial"/>
              </a:rPr>
              <a:t>After the end of WWI in November 1918, a number of conditions emerged in Europe that saw the rise of fascism:</a:t>
            </a:r>
          </a:p>
          <a:p>
            <a:pPr algn="l" marL="539754" indent="-269877" lvl="1">
              <a:lnSpc>
                <a:spcPts val="3500"/>
              </a:lnSpc>
              <a:buFont typeface="Arial"/>
              <a:buChar char="•"/>
            </a:pPr>
            <a:r>
              <a:rPr lang="en-US" sz="2500">
                <a:solidFill>
                  <a:srgbClr val="000000"/>
                </a:solidFill>
                <a:latin typeface="Arial"/>
                <a:ea typeface="Arial"/>
                <a:cs typeface="Arial"/>
                <a:sym typeface="Arial"/>
              </a:rPr>
              <a:t>Anger at the post-war peace treaties.</a:t>
            </a:r>
          </a:p>
          <a:p>
            <a:pPr algn="l" marL="539754" indent="-269877" lvl="1">
              <a:lnSpc>
                <a:spcPts val="3500"/>
              </a:lnSpc>
              <a:buFont typeface="Arial"/>
              <a:buChar char="•"/>
            </a:pPr>
            <a:r>
              <a:rPr lang="en-US" sz="2500">
                <a:solidFill>
                  <a:srgbClr val="000000"/>
                </a:solidFill>
                <a:latin typeface="Arial"/>
                <a:ea typeface="Arial"/>
                <a:cs typeface="Arial"/>
                <a:sym typeface="Arial"/>
              </a:rPr>
              <a:t>Economic turmoil because of inflation and high unemployment.</a:t>
            </a:r>
          </a:p>
          <a:p>
            <a:pPr algn="l" marL="539754" indent="-269877" lvl="1">
              <a:lnSpc>
                <a:spcPts val="3500"/>
              </a:lnSpc>
              <a:buFont typeface="Arial"/>
              <a:buChar char="•"/>
            </a:pPr>
            <a:r>
              <a:rPr lang="en-US" sz="2500">
                <a:solidFill>
                  <a:srgbClr val="000000"/>
                </a:solidFill>
                <a:latin typeface="Arial"/>
                <a:ea typeface="Arial"/>
                <a:cs typeface="Arial"/>
                <a:sym typeface="Arial"/>
              </a:rPr>
              <a:t>Fear of the spread of communism.</a:t>
            </a:r>
          </a:p>
          <a:p>
            <a:pPr algn="l" marL="539754" indent="-269877" lvl="1">
              <a:lnSpc>
                <a:spcPts val="3500"/>
              </a:lnSpc>
              <a:buFont typeface="Arial"/>
              <a:buChar char="•"/>
            </a:pPr>
            <a:r>
              <a:rPr lang="en-US" sz="2500">
                <a:solidFill>
                  <a:srgbClr val="000000"/>
                </a:solidFill>
                <a:latin typeface="Arial"/>
                <a:ea typeface="Arial"/>
                <a:cs typeface="Arial"/>
                <a:sym typeface="Arial"/>
              </a:rPr>
              <a:t>Weak democratic governments.</a:t>
            </a:r>
          </a:p>
          <a:p>
            <a:pPr algn="l" marL="539754" indent="-269877" lvl="1">
              <a:lnSpc>
                <a:spcPts val="3500"/>
              </a:lnSpc>
              <a:buFont typeface="Arial"/>
              <a:buChar char="•"/>
            </a:pPr>
            <a:r>
              <a:rPr lang="en-US" sz="2500">
                <a:solidFill>
                  <a:srgbClr val="000000"/>
                </a:solidFill>
                <a:latin typeface="Arial"/>
                <a:ea typeface="Arial"/>
                <a:cs typeface="Arial"/>
                <a:sym typeface="Arial"/>
              </a:rPr>
              <a:t>The emergence of several charismatic leaders who won the support of both the middle and working classes.</a:t>
            </a:r>
          </a:p>
        </p:txBody>
      </p:sp>
      <p:sp>
        <p:nvSpPr>
          <p:cNvPr name="TextBox 10" id="10"/>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1" id="11"/>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Twenty-Three: Life in Fascist Italy</a:t>
            </a:r>
          </a:p>
        </p:txBody>
      </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The Birth of Fascism in Italy</a:t>
            </a:r>
          </a:p>
        </p:txBody>
      </p:sp>
      <p:sp>
        <p:nvSpPr>
          <p:cNvPr name="TextBox 7" id="7"/>
          <p:cNvSpPr txBox="true"/>
          <p:nvPr/>
        </p:nvSpPr>
        <p:spPr>
          <a:xfrm rot="0">
            <a:off x="1028700" y="2120899"/>
            <a:ext cx="15609955" cy="4848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war left Italy in economic chaos, with skyrocketing </a:t>
            </a:r>
            <a:r>
              <a:rPr lang="en-US" sz="3000" b="true">
                <a:solidFill>
                  <a:srgbClr val="000000"/>
                </a:solidFill>
                <a:latin typeface="Arial Bold"/>
                <a:ea typeface="Arial Bold"/>
                <a:cs typeface="Arial Bold"/>
                <a:sym typeface="Arial Bold"/>
              </a:rPr>
              <a:t>unemployment</a:t>
            </a:r>
            <a:r>
              <a:rPr lang="en-US" sz="3000">
                <a:solidFill>
                  <a:srgbClr val="000000"/>
                </a:solidFill>
                <a:latin typeface="Arial"/>
                <a:ea typeface="Arial"/>
                <a:cs typeface="Arial"/>
                <a:sym typeface="Arial"/>
              </a:rPr>
              <a:t> and public unrest. The </a:t>
            </a:r>
            <a:r>
              <a:rPr lang="en-US" sz="3000" b="true">
                <a:solidFill>
                  <a:srgbClr val="000000"/>
                </a:solidFill>
                <a:latin typeface="Arial Bold"/>
                <a:ea typeface="Arial Bold"/>
                <a:cs typeface="Arial Bold"/>
                <a:sym typeface="Arial Bold"/>
              </a:rPr>
              <a:t>Fascist Party</a:t>
            </a:r>
            <a:r>
              <a:rPr lang="en-US" sz="3000">
                <a:solidFill>
                  <a:srgbClr val="000000"/>
                </a:solidFill>
                <a:latin typeface="Arial"/>
                <a:ea typeface="Arial"/>
                <a:cs typeface="Arial"/>
                <a:sym typeface="Arial"/>
              </a:rPr>
              <a:t>, founded by Benito Mussolini in 1919, sought to address these issues through a blend of </a:t>
            </a:r>
            <a:r>
              <a:rPr lang="en-US" sz="3000" b="true">
                <a:solidFill>
                  <a:srgbClr val="000000"/>
                </a:solidFill>
                <a:latin typeface="Arial Bold"/>
                <a:ea typeface="Arial Bold"/>
                <a:cs typeface="Arial Bold"/>
                <a:sym typeface="Arial Bold"/>
              </a:rPr>
              <a:t>nationalism, authoritarianism,</a:t>
            </a:r>
            <a:r>
              <a:rPr lang="en-US" sz="3000">
                <a:solidFill>
                  <a:srgbClr val="000000"/>
                </a:solidFill>
                <a:latin typeface="Arial"/>
                <a:ea typeface="Arial"/>
                <a:cs typeface="Arial"/>
                <a:sym typeface="Arial"/>
              </a:rPr>
              <a:t> and </a:t>
            </a:r>
            <a:r>
              <a:rPr lang="en-US" sz="3000" b="true">
                <a:solidFill>
                  <a:srgbClr val="000000"/>
                </a:solidFill>
                <a:latin typeface="Arial Bold"/>
                <a:ea typeface="Arial Bold"/>
                <a:cs typeface="Arial Bold"/>
                <a:sym typeface="Arial Bold"/>
              </a:rPr>
              <a:t>corporatism</a:t>
            </a:r>
            <a:r>
              <a:rPr lang="en-US" sz="3000">
                <a:solidFill>
                  <a:srgbClr val="000000"/>
                </a:solidFill>
                <a:latin typeface="Arial"/>
                <a:ea typeface="Arial"/>
                <a:cs typeface="Arial"/>
                <a:sym typeface="Arial"/>
              </a:rPr>
              <a:t>. Exploiting the widespread discontent and portraying themselves as Italy’s saviors, the Fascists gained traction quickly.</a:t>
            </a:r>
          </a:p>
          <a:p>
            <a:pPr algn="l">
              <a:lnSpc>
                <a:spcPts val="4200"/>
              </a:lnSpc>
            </a:pPr>
            <a:r>
              <a:rPr lang="en-US" sz="3000">
                <a:solidFill>
                  <a:srgbClr val="000000"/>
                </a:solidFill>
                <a:latin typeface="Arial"/>
                <a:ea typeface="Arial"/>
                <a:cs typeface="Arial"/>
                <a:sym typeface="Arial"/>
              </a:rPr>
              <a:t>Mussolini and his </a:t>
            </a:r>
            <a:r>
              <a:rPr lang="en-US" sz="3000" b="true">
                <a:solidFill>
                  <a:srgbClr val="000000"/>
                </a:solidFill>
                <a:latin typeface="Arial Bold"/>
                <a:ea typeface="Arial Bold"/>
                <a:cs typeface="Arial Bold"/>
                <a:sym typeface="Arial Bold"/>
              </a:rPr>
              <a:t>Blackshirts</a:t>
            </a:r>
            <a:r>
              <a:rPr lang="en-US" sz="3000">
                <a:solidFill>
                  <a:srgbClr val="000000"/>
                </a:solidFill>
                <a:latin typeface="Arial"/>
                <a:ea typeface="Arial"/>
                <a:cs typeface="Arial"/>
                <a:sym typeface="Arial"/>
              </a:rPr>
              <a:t>, the paramilitary arm of the Fascist Party, organized and participated in violent confrontations against socialists, communists, and other political opponents. They presented themselves as the sole defenders of Italy's honor and traditions.</a:t>
            </a:r>
          </a:p>
          <a:p>
            <a:pPr algn="l">
              <a:lnSpc>
                <a:spcPts val="4200"/>
              </a:lnSpc>
            </a:pP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Twenty-Three: Life in Fascist Italy</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7525438" y="2752092"/>
            <a:ext cx="9113216" cy="6081677"/>
          </a:xfrm>
          <a:custGeom>
            <a:avLst/>
            <a:gdLst/>
            <a:ahLst/>
            <a:cxnLst/>
            <a:rect r="r" b="b" t="t" l="l"/>
            <a:pathLst>
              <a:path h="6081677" w="9113216">
                <a:moveTo>
                  <a:pt x="0" y="0"/>
                </a:moveTo>
                <a:lnTo>
                  <a:pt x="9113217" y="0"/>
                </a:lnTo>
                <a:lnTo>
                  <a:pt x="9113217" y="6081677"/>
                </a:lnTo>
                <a:lnTo>
                  <a:pt x="0" y="6081677"/>
                </a:lnTo>
                <a:lnTo>
                  <a:pt x="0" y="0"/>
                </a:lnTo>
                <a:close/>
              </a:path>
            </a:pathLst>
          </a:custGeom>
          <a:blipFill>
            <a:blip r:embed="rId2"/>
            <a:stretch>
              <a:fillRect l="0" t="0" r="0" b="0"/>
            </a:stretch>
          </a:blipFill>
        </p:spPr>
      </p:sp>
      <p:sp>
        <p:nvSpPr>
          <p:cNvPr name="TextBox 7" id="7"/>
          <p:cNvSpPr txBox="true"/>
          <p:nvPr/>
        </p:nvSpPr>
        <p:spPr>
          <a:xfrm rot="0">
            <a:off x="1028700" y="819150"/>
            <a:ext cx="15609955" cy="1041400"/>
          </a:xfrm>
          <a:prstGeom prst="rect">
            <a:avLst/>
          </a:prstGeom>
        </p:spPr>
        <p:txBody>
          <a:bodyPr anchor="t" rtlCol="false" tIns="0" lIns="0" bIns="0" rIns="0">
            <a:spAutoFit/>
          </a:bodyPr>
          <a:lstStyle/>
          <a:p>
            <a:pPr algn="l">
              <a:lnSpc>
                <a:spcPts val="7699"/>
              </a:lnSpc>
            </a:pPr>
            <a:r>
              <a:rPr lang="en-US" sz="5499" b="true">
                <a:solidFill>
                  <a:srgbClr val="004AAD"/>
                </a:solidFill>
                <a:latin typeface="Arial Bold"/>
                <a:ea typeface="Arial Bold"/>
                <a:cs typeface="Arial Bold"/>
                <a:sym typeface="Arial Bold"/>
              </a:rPr>
              <a:t>March on Rome and Mussolini's Rise to Power</a:t>
            </a:r>
          </a:p>
        </p:txBody>
      </p:sp>
      <p:sp>
        <p:nvSpPr>
          <p:cNvPr name="TextBox 8" id="8"/>
          <p:cNvSpPr txBox="true"/>
          <p:nvPr/>
        </p:nvSpPr>
        <p:spPr>
          <a:xfrm rot="0">
            <a:off x="1028700" y="2120899"/>
            <a:ext cx="6191938" cy="53816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In October 1922, thousands of </a:t>
            </a:r>
            <a:r>
              <a:rPr lang="en-US" sz="3000" b="true">
                <a:solidFill>
                  <a:srgbClr val="000000"/>
                </a:solidFill>
                <a:latin typeface="Arial Bold"/>
                <a:ea typeface="Arial Bold"/>
                <a:cs typeface="Arial Bold"/>
                <a:sym typeface="Arial Bold"/>
              </a:rPr>
              <a:t>Blackshirts</a:t>
            </a:r>
            <a:r>
              <a:rPr lang="en-US" sz="3000">
                <a:solidFill>
                  <a:srgbClr val="000000"/>
                </a:solidFill>
                <a:latin typeface="Arial"/>
                <a:ea typeface="Arial"/>
                <a:cs typeface="Arial"/>
                <a:sym typeface="Arial"/>
              </a:rPr>
              <a:t> marched on Rome, effectively staging a coup. </a:t>
            </a:r>
            <a:r>
              <a:rPr lang="en-US" sz="3000" b="true">
                <a:solidFill>
                  <a:srgbClr val="000000"/>
                </a:solidFill>
                <a:latin typeface="Arial Bold"/>
                <a:ea typeface="Arial Bold"/>
                <a:cs typeface="Arial Bold"/>
                <a:sym typeface="Arial Bold"/>
              </a:rPr>
              <a:t>King Victor Emmanuel III</a:t>
            </a:r>
            <a:r>
              <a:rPr lang="en-US" sz="3000">
                <a:solidFill>
                  <a:srgbClr val="000000"/>
                </a:solidFill>
                <a:latin typeface="Arial"/>
                <a:ea typeface="Arial"/>
                <a:cs typeface="Arial"/>
                <a:sym typeface="Arial"/>
              </a:rPr>
              <a:t>, fearing civil war and swayed by the popularity of the Fascists, invited Mussolini to form a government. Mussolini became Italy’s youngest-ever Prime Minister and immediately began consolidating his power.</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0" id="10"/>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Twenty-Three: Life in Fascist Italy</a:t>
            </a:r>
          </a:p>
        </p:txBody>
      </p:sp>
      <p:grpSp>
        <p:nvGrpSpPr>
          <p:cNvPr name="Group 11" id="11"/>
          <p:cNvGrpSpPr/>
          <p:nvPr/>
        </p:nvGrpSpPr>
        <p:grpSpPr>
          <a:xfrm rot="0">
            <a:off x="11383909" y="9739685"/>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5928814" y="2203450"/>
            <a:ext cx="10789048" cy="64484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Benito Mussolini was born in Predappio, Italy. A former schoolteacher and journalist, Mussolini was initially aligned with socialist ideologies but shifted to the far right during and after World War I. In 1919, he founded the </a:t>
            </a:r>
            <a:r>
              <a:rPr lang="en-US" sz="3000" b="true">
                <a:solidFill>
                  <a:srgbClr val="000000"/>
                </a:solidFill>
                <a:latin typeface="Arial Bold"/>
                <a:ea typeface="Arial Bold"/>
                <a:cs typeface="Arial Bold"/>
                <a:sym typeface="Arial Bold"/>
              </a:rPr>
              <a:t>Fascist Party</a:t>
            </a:r>
            <a:r>
              <a:rPr lang="en-US" sz="3000">
                <a:solidFill>
                  <a:srgbClr val="000000"/>
                </a:solidFill>
                <a:latin typeface="Arial"/>
                <a:ea typeface="Arial"/>
                <a:cs typeface="Arial"/>
                <a:sym typeface="Arial"/>
              </a:rPr>
              <a:t>. His charismatic speeches, promises of national renewal, and violent suppression of opponents enabled him to become Italy’s premier in 1922. He established a </a:t>
            </a:r>
            <a:r>
              <a:rPr lang="en-US" sz="3000" b="true">
                <a:solidFill>
                  <a:srgbClr val="000000"/>
                </a:solidFill>
                <a:latin typeface="Arial Bold"/>
                <a:ea typeface="Arial Bold"/>
                <a:cs typeface="Arial Bold"/>
                <a:sym typeface="Arial Bold"/>
              </a:rPr>
              <a:t>totalitarian regime</a:t>
            </a:r>
            <a:r>
              <a:rPr lang="en-US" sz="3000">
                <a:solidFill>
                  <a:srgbClr val="000000"/>
                </a:solidFill>
                <a:latin typeface="Arial"/>
                <a:ea typeface="Arial"/>
                <a:cs typeface="Arial"/>
                <a:sym typeface="Arial"/>
              </a:rPr>
              <a:t>, emphasizing Italian nationalism, militarism, and anti-communism. In the late 1930s, he formed an alliance with </a:t>
            </a:r>
            <a:r>
              <a:rPr lang="en-US" sz="3000" b="true">
                <a:solidFill>
                  <a:srgbClr val="000000"/>
                </a:solidFill>
                <a:latin typeface="Arial Bold"/>
                <a:ea typeface="Arial Bold"/>
                <a:cs typeface="Arial Bold"/>
                <a:sym typeface="Arial Bold"/>
              </a:rPr>
              <a:t>Nazi Germany</a:t>
            </a:r>
            <a:r>
              <a:rPr lang="en-US" sz="3000">
                <a:solidFill>
                  <a:srgbClr val="000000"/>
                </a:solidFill>
                <a:latin typeface="Arial"/>
                <a:ea typeface="Arial"/>
                <a:cs typeface="Arial"/>
                <a:sym typeface="Arial"/>
              </a:rPr>
              <a:t>. Mussolini's aggressive foreign policies and role in World War II would eventually lead to his downfall. He was captured and executed by partisans in 1945.</a:t>
            </a:r>
          </a:p>
        </p:txBody>
      </p:sp>
      <p:sp>
        <p:nvSpPr>
          <p:cNvPr name="Freeform 7" id="7"/>
          <p:cNvSpPr/>
          <p:nvPr/>
        </p:nvSpPr>
        <p:spPr>
          <a:xfrm flipH="false" flipV="false" rot="0">
            <a:off x="1028700" y="2327275"/>
            <a:ext cx="4404814" cy="6170270"/>
          </a:xfrm>
          <a:custGeom>
            <a:avLst/>
            <a:gdLst/>
            <a:ahLst/>
            <a:cxnLst/>
            <a:rect r="r" b="b" t="t" l="l"/>
            <a:pathLst>
              <a:path h="6170270" w="4404814">
                <a:moveTo>
                  <a:pt x="0" y="0"/>
                </a:moveTo>
                <a:lnTo>
                  <a:pt x="4404814" y="0"/>
                </a:lnTo>
                <a:lnTo>
                  <a:pt x="4404814" y="6170271"/>
                </a:lnTo>
                <a:lnTo>
                  <a:pt x="0" y="6170271"/>
                </a:lnTo>
                <a:lnTo>
                  <a:pt x="0" y="0"/>
                </a:lnTo>
                <a:close/>
              </a:path>
            </a:pathLst>
          </a:custGeom>
          <a:blipFill>
            <a:blip r:embed="rId2"/>
            <a:stretch>
              <a:fillRect l="0" t="0" r="0" b="0"/>
            </a:stretch>
          </a:blipFill>
        </p:spPr>
      </p:sp>
      <p:sp>
        <p:nvSpPr>
          <p:cNvPr name="TextBox 8" id="8"/>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Benito Mussolini, 1883-1945</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0" id="10"/>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Twenty-Three: Life in Fascist Italy</a:t>
            </a:r>
          </a:p>
        </p:txBody>
      </p:sp>
      <p:grpSp>
        <p:nvGrpSpPr>
          <p:cNvPr name="Group 11" id="11"/>
          <p:cNvGrpSpPr/>
          <p:nvPr/>
        </p:nvGrpSpPr>
        <p:grpSpPr>
          <a:xfrm rot="0">
            <a:off x="11383909" y="9739685"/>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DAFpq4Lm7JQ</dc:identifier>
  <dcterms:modified xsi:type="dcterms:W3CDTF">2011-08-01T06:04:30Z</dcterms:modified>
  <cp:revision>1</cp:revision>
  <dc:title>Ch. 23 - Life in Fascist Italy</dc:title>
</cp:coreProperties>
</file>